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6" r:id="rId10"/>
    <p:sldId id="263" r:id="rId11"/>
    <p:sldId id="271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3" r:id="rId20"/>
    <p:sldId id="272" r:id="rId21"/>
    <p:sldId id="274" r:id="rId22"/>
    <p:sldId id="275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/>
    <p:restoredTop sz="94655"/>
  </p:normalViewPr>
  <p:slideViewPr>
    <p:cSldViewPr snapToGrid="0">
      <p:cViewPr varScale="1">
        <p:scale>
          <a:sx n="147" d="100"/>
          <a:sy n="147" d="100"/>
        </p:scale>
        <p:origin x="224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大家好，欢迎来到今天的分享。我是小吴，一名 Solana 智能合约开发者。今天我将为大家深度解析 Blueshift 托管系统的完整业务流程，探讨如何在 Solana 上实现无需信任的代币交换。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为了更宏观地理解整个系统，我们来看一下托管程序的状态转换图。这就像一张地图，展示了每一笔托管交易可能走过的路径。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一切始于“初始状态”，这时还没有任何托管交易。当创建者发起一笔 Make 操作后，交易就进入了“活跃状态”，这是最核心的状态，资金被安全地锁定着。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在“活跃状态”下，有两条路可以走。如果接受者同意并执行 Take 操作，交易就会进入“完成状态”。如果创建者改变主意执行 Refund 操作，交易就会进入“取消状态”。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但无论最终是完成还是取消，系统都会引导交易走向同一个终点——“终结状态”。在这个状态下，所有为这次交易临时创建的账户都会被关闭和清理，确保整个系统的整洁和高效。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我们先来看 Make 操作的具体实现。当创建者调用 Make 指令时，智能合约会首先创建一个托管账户，也就是我们前面提到的 PDA。这个账户会存储交易的所有关键信息。然后，合约会创建一个金库账户，这是一个 ATA，它的授权者是我们刚刚创建的 PDA。最后，创建者会将他的 Token A 存入这个金库。一个关键点是，这个金库账户是由 PDA 控制的，这意味着在交易完成或取消之前，任何人都无法动用里面的资金。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现在我们来详细拆解 Make 操作的每一步。当创建者发起一个 Make 交易时，他需要提供三个关键参数：一个随机数 seed，用于生成唯一的托管账户；他想要换取的 Token B 的数量；以及他愿意存入的 Token A 的数量。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整个流程分为三步。首先，智能合约会根据 seed 和创建者的地址，生成一个唯一的 PDA 作为托管账户，并初始化交易数据。接着，合约会创建一个金库账户，这个账户的授权者正是我们刚刚创建的 PDA，这确保了资金的安全性。最后，创建者会将他的 Token A 存入这个金库。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从状态变化可以看到，创建者的 Token A 被成功锁定，而一个新的托管交易在链上被创建出来，等待着接受者的到来。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当接受者调用 Take 指令时，智能合约会首先进行一系列验证，确保交易的合法性。验证通过后，合约会使用 PDA 的签名，将金库中的 Token A 转移给接受者。然后，合约会关闭金库账户，并将里面的 SOL 租金返还给创建者。最后，合约会关闭托管账户，同样将租金返还给创建者。这样，整个交易就完成了，双方都得到了自己想要的代币。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现在我们来看一下 Take 操作，也就是接受者如何完成一笔托管交易。当接受者发起 Take 交易时，合约会首先进行一系列严格的验证，比如托管是否存在、接受者是否有足够的钱等。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验证通过后，流程正式开始。第一步，合约会从金库中，把创建者之前存入的 Token A 全部转移到接受者的账户。第二步，金库账户因为已经空了，就会被关闭，里面的基础费用会返还给创建者。第三步，轮到接受者付钱了，他会把约定好数量的 Token B 转给创建者。最后一步，托管账户本身也会被关闭，完成整个交易闭环。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从状态变化可以看到，接受者成功换到了 Token A，创建者拿到了 Token B，而之前为了交易而创建的临时账户都被妥善地关闭了。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最后，我们来看 Refund 操作。如果创建者想要取消交易，他可以调用 Refund 指令。智能合约会首先验证调用者是否为创建者。验证通过后，合约会将金库中的 Token A 全部转移回创建者的账户。然后，同样地，合约会关闭金库账户和托管账户，并将租金返还给创建者。这样，创建者就成功取消了交易，并取回了自己的所有资产。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最后，我们来看看 Refund 操作，也就是取消托管并退款。这个操作只有创建者自己能发起。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流程非常清晰。第一步，合约会把金库中锁定的 Token A 全部转回到创建者的账户。第二步，空的金库账户被关闭，基础费用返还。第三步，托管账户本身也被关闭。整个过程就像交易从未发生过一样，创建者拿回了所有属于自己的东西。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从状态变化可以看到，创建者的 Token A 一分不少地回来了，而之前为交易创建的临时账户也都被清理干净了。这体现了我们系统设计的安全性和灵活性。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这张图完整地展示了我们系统的交易流程。从创建者发起交易，到接受者接受交易，再到创建者取消交易，整个过程都由智能合约自动执行。这种设计的核心优势在于无需信任、原子性和可退款，为用户提供了安全、高效、灵活的交易体验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在技术实现方面，我们对比了目前 Solana 上最主流的两个开发框架：Anchor 和 Pinocchio。Anchor 提供了更高级的抽象，代码量更少，学习曲线也更平缓，非常适合新手。而 Pinocchio 则需要手动实现更多的细节，代码量较大，但性能更优，灵活性也更高。对于追求极致性能的项目，Pinocchio 是一个更好的选择。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我们来详细拆解一下每个指令背后的资金流动逻辑。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首先是Make指令。当创建者发起一笔托管时，他需要将自己的Token A从个人账户转入到一个由智能合约控制的金库账户。这个过程会创建两个关键账户：一个是记录交易信息的托管账户，另一个就是这个安全的金库。此时，资金被锁定，等待交易。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其次是Take指令，这是最复杂的一步，因为它包含了两笔独立的转账。第一笔，也是最关键的一笔，是合约自动将金库中的Token A转给接受者。这一步的权限由程序本身（通过PDA签名）保证，确保资金安全。第二笔，是接受者将约定好的Token B从自己的账户直接转给创建者，完成价值交换。交易成功后，所有临时账户都会被关闭。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最后是Refund指令。如果创建者想取消交易，他可以调用这个指令。合约会验证他的身份，然后将金库中锁定的Token A原封不动地退回给他的账户。同样，交易相关的账户也会被关闭。</a:t>
            </a: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整个系统的安全性建立在几个核心机制上：只有合约能控制金库的PDA签名机制；保证交易要么全成要么全败的原子性；以及交易结束后自动清理的账户关闭机制。这些共同确保了资金的安全和交易的公平。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在开始之前，请允许我做个简单的自我介绍。我是一名热衷于 Solana 和 Rust 的全栈开发者。今天，我将主要从业务流程、框架对比以及安全机制三个方面，来和大家分享我在 Blueshift 托管系统开发中的一些经验和思考。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安全是智能合约的生命线。在 Blueshift 托管系统中，我们构建了五层安全保障体系。首先，通过 PDA 权限控制，确保资金只能由智能合约本身来操作。其次，利用 Anchor 的 has_one 约束，防止传入错误的账户。第三，Solana 的原子性交易保证了所有操作要么全部成功，要么全部失败。第四，我们通过关闭账户的方式，防止了重复操作和重放攻击。最后，我们还实现了租金豁免机制，确保账户不会因为租金不足而被意外关闭。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最后，让我们来总结一下今天的分享。Blueshift 托管系统通过 Make、Take 和 Refund 三个核心操作，实现了无需信任的代币交换。其核心技术是 PDA 和 ATA 的结合，为资金安全提供了坚实的保障。同时，我们还构建了五层安全保障体系，确保了系统的安全性和稳定性。如果你对我们的项目感兴趣，可以访问我们的 GitHub 仓库，也可以参考 Solana 和 Anchor 的官方文档来深入学习。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那么，我们为什么需要托管系统呢？让我们来看一个简单的例子。假设 Alice 想出售她的 SOL，而 Bob 正好想买。在没有第三方的情况下，他们如何确保交易的安全进行？这就是托管系统要解决的核心问题。它通过智能合约，将交易双方的资产暂时锁定，只有当所有条件都满足时，才会自动执行交易，从而实现无需信任的代币交换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那么，到底什么是托管系统呢？简单来说，托管就是一个可信的第三方协议。在区块链世界里，这个第三方就是智能合约。它确保了交易双方在互不信任的情况下，也能安全地完成资产交换。Blueshift 托管系统主要包含三大核心操作：创建、接受和退款，完美地覆盖了交易的整个生命周期。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 dirty="0" err="1">
                <a:solidFill>
                  <a:srgbClr val="000000"/>
                </a:solidFill>
              </a:rPr>
              <a:t>要理解</a:t>
            </a:r>
            <a:r>
              <a:rPr lang="en-US" sz="1400" b="0" i="0" u="none" strike="noStrike" dirty="0">
                <a:solidFill>
                  <a:srgbClr val="000000"/>
                </a:solidFill>
              </a:rPr>
              <a:t> Blueshift </a:t>
            </a:r>
            <a:r>
              <a:rPr lang="en-US" sz="1400" b="0" i="0" u="none" strike="noStrike" dirty="0" err="1">
                <a:solidFill>
                  <a:srgbClr val="000000"/>
                </a:solidFill>
              </a:rPr>
              <a:t>托管系统的实现原理，我们需要掌握两个核心技术概念：PDA</a:t>
            </a:r>
            <a:r>
              <a:rPr lang="en-US" sz="1400" b="0" i="0" u="none" strike="noStrike" dirty="0">
                <a:solidFill>
                  <a:srgbClr val="000000"/>
                </a:solidFill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</a:rPr>
              <a:t>和</a:t>
            </a:r>
            <a:r>
              <a:rPr lang="en-US" sz="1400" b="0" i="0" u="none" strike="noStrike" dirty="0">
                <a:solidFill>
                  <a:srgbClr val="000000"/>
                </a:solidFill>
              </a:rPr>
              <a:t> ATA。PDA，也就是程序派生地址，是一种特殊的地址，它没有私钥，只能由创建它的程序来控制，这为我们的资金安全提供了坚实的保障。而 </a:t>
            </a:r>
            <a:r>
              <a:rPr lang="en-US" sz="1400" b="0" i="0" u="none" strike="noStrike" dirty="0" err="1">
                <a:solidFill>
                  <a:srgbClr val="000000"/>
                </a:solidFill>
              </a:rPr>
              <a:t>ATA，即关联代币账户，则是</a:t>
            </a:r>
            <a:r>
              <a:rPr lang="en-US" sz="1400" b="0" i="0" u="none" strike="noStrike" dirty="0">
                <a:solidFill>
                  <a:srgbClr val="000000"/>
                </a:solidFill>
              </a:rPr>
              <a:t> Solana </a:t>
            </a:r>
            <a:r>
              <a:rPr lang="en-US" sz="1400" b="0" i="0" u="none" strike="noStrike" dirty="0" err="1">
                <a:solidFill>
                  <a:srgbClr val="000000"/>
                </a:solidFill>
              </a:rPr>
              <a:t>生态中标准的代币存储方式。通过</a:t>
            </a:r>
            <a:r>
              <a:rPr lang="en-US" sz="1400" b="0" i="0" u="none" strike="noStrike" dirty="0">
                <a:solidFill>
                  <a:srgbClr val="000000"/>
                </a:solidFill>
              </a:rPr>
              <a:t> PDA </a:t>
            </a:r>
            <a:r>
              <a:rPr lang="en-US" sz="1400" b="0" i="0" u="none" strike="noStrike" dirty="0" err="1">
                <a:solidFill>
                  <a:srgbClr val="000000"/>
                </a:solidFill>
              </a:rPr>
              <a:t>和</a:t>
            </a:r>
            <a:r>
              <a:rPr lang="en-US" sz="1400" b="0" i="0" u="none" strike="noStrike" dirty="0">
                <a:solidFill>
                  <a:srgbClr val="000000"/>
                </a:solidFill>
              </a:rPr>
              <a:t> ATA </a:t>
            </a:r>
            <a:r>
              <a:rPr lang="en-US" sz="1400" b="0" i="0" u="none" strike="noStrike" dirty="0" err="1">
                <a:solidFill>
                  <a:srgbClr val="000000"/>
                </a:solidFill>
              </a:rPr>
              <a:t>的结合，我们实现了对资金的安全、高效管理</a:t>
            </a:r>
            <a:r>
              <a:rPr lang="en-US" sz="1400" b="0" i="0" u="none" strike="noStrike" dirty="0">
                <a:solidFill>
                  <a:srgbClr val="000000"/>
                </a:solidFill>
              </a:rPr>
              <a:t>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安全是智能合约的生命线。在 Blueshift 托管系统中，我们构建了五层安全保障体系。首先，通过 PDA 权限控制，确保资金只能由智能合约本身来操作。其次，利用 Anchor 的 has_one 约束，防止传入错误的账户。第三，Solana 的原子性交易保证了所有操作要么全部成功，要么全部失败。第四，我们通过关闭账户的方式，防止了重复操作和重放攻击。最后，我们还实现了租金豁免机制，确保账户不会因为租金不足而被意外关闭。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这是我们系统的整体架构图。大家可以看到，整个系统非常简洁。它主要由创建者、接受者、托管账户和金库账户四部分组成。托管账户是一个 PDA，它像一个智能合约的“大脑”，控制着整个交易的流程。而金库账户则是一个由 PDA 控制的 ATA，负责安全地保管资金。这种设计确保了资金的绝对安全，同时也保证了交易的高效执行。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31C54-08CF-58C0-DFB0-067483D1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F4343B-0F89-6704-BFFB-B6432FBE8A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66E22-FB64-F218-F157-13B9D2E82A7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7692EAE-3B8F-E4FF-9422-8AD25916B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ED7C7E9-F8C2-6569-E789-3F28B579C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这是我们系统的整体架构图。大家可以看到，整个系统非常简洁。它主要由创建者、接受者、托管账户和金库账户四部分组成。托管账户是一个 PDA，它像一个智能合约的“大脑”，控制着整个交易的流程。而金库账户则是一个由 PDA 控制的 ATA，负责安全地保管资金。这种设计确保了资金的绝对安全，同时也保证了交易的高效执行。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0C4A7-4B42-C99D-FB7B-4732E24A6A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D4B44-71EF-BAE9-F8DE-3FE7E910F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8528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接下来，我们来详细看一下这三个核心操作。首先是 Make，也就是创建交易。创建者需要将他想要出售的代币存入我们的金库。然后是 Take，接受交易。当有用户愿意购买时，他只需要支付相应的代币，智能合约就会自动完成交换。最后是 Refund，退款。如果创建者改变主意，或者长时间没有人来购买，他可以随时取消交易，拿回自己的代币。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5748369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8.svg"/><Relationship Id="rId3" Type="http://schemas.openxmlformats.org/officeDocument/2006/relationships/image" Target="../media/image60.jpeg"/><Relationship Id="rId7" Type="http://schemas.openxmlformats.org/officeDocument/2006/relationships/image" Target="../media/image64.sv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6.svg"/><Relationship Id="rId5" Type="http://schemas.openxmlformats.org/officeDocument/2006/relationships/image" Target="../media/image62.svg"/><Relationship Id="rId15" Type="http://schemas.openxmlformats.org/officeDocument/2006/relationships/image" Target="../media/image25.sv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6.jpe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2.svg"/><Relationship Id="rId10" Type="http://schemas.openxmlformats.org/officeDocument/2006/relationships/image" Target="../media/image73.png"/><Relationship Id="rId4" Type="http://schemas.openxmlformats.org/officeDocument/2006/relationships/image" Target="../media/image61.png"/><Relationship Id="rId9" Type="http://schemas.openxmlformats.org/officeDocument/2006/relationships/image" Target="../media/image7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jpe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62.svg"/><Relationship Id="rId10" Type="http://schemas.openxmlformats.org/officeDocument/2006/relationships/image" Target="../media/image82.png"/><Relationship Id="rId4" Type="http://schemas.openxmlformats.org/officeDocument/2006/relationships/image" Target="../media/image61.png"/><Relationship Id="rId9" Type="http://schemas.openxmlformats.org/officeDocument/2006/relationships/image" Target="../media/image8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svg"/><Relationship Id="rId3" Type="http://schemas.openxmlformats.org/officeDocument/2006/relationships/image" Target="../media/image6.jpeg"/><Relationship Id="rId7" Type="http://schemas.openxmlformats.org/officeDocument/2006/relationships/image" Target="../media/image87.sv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5" Type="http://schemas.openxmlformats.org/officeDocument/2006/relationships/image" Target="../media/image9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Relationship Id="rId1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svg"/><Relationship Id="rId18" Type="http://schemas.openxmlformats.org/officeDocument/2006/relationships/image" Target="../media/image111.png"/><Relationship Id="rId3" Type="http://schemas.openxmlformats.org/officeDocument/2006/relationships/image" Target="../media/image96.jpeg"/><Relationship Id="rId7" Type="http://schemas.openxmlformats.org/officeDocument/2006/relationships/image" Target="../media/image100.svg"/><Relationship Id="rId12" Type="http://schemas.openxmlformats.org/officeDocument/2006/relationships/image" Target="../media/image105.png"/><Relationship Id="rId17" Type="http://schemas.openxmlformats.org/officeDocument/2006/relationships/image" Target="../media/image110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11" Type="http://schemas.openxmlformats.org/officeDocument/2006/relationships/image" Target="../media/image104.svg"/><Relationship Id="rId5" Type="http://schemas.openxmlformats.org/officeDocument/2006/relationships/image" Target="../media/image98.svg"/><Relationship Id="rId15" Type="http://schemas.openxmlformats.org/officeDocument/2006/relationships/image" Target="../media/image108.svg"/><Relationship Id="rId10" Type="http://schemas.openxmlformats.org/officeDocument/2006/relationships/image" Target="../media/image103.png"/><Relationship Id="rId19" Type="http://schemas.openxmlformats.org/officeDocument/2006/relationships/image" Target="../media/image112.svg"/><Relationship Id="rId4" Type="http://schemas.openxmlformats.org/officeDocument/2006/relationships/image" Target="../media/image97.png"/><Relationship Id="rId9" Type="http://schemas.openxmlformats.org/officeDocument/2006/relationships/image" Target="../media/image102.svg"/><Relationship Id="rId14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8.svg"/><Relationship Id="rId3" Type="http://schemas.openxmlformats.org/officeDocument/2006/relationships/image" Target="../media/image6.jpeg"/><Relationship Id="rId7" Type="http://schemas.openxmlformats.org/officeDocument/2006/relationships/image" Target="../media/image114.sv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39.svg"/><Relationship Id="rId5" Type="http://schemas.openxmlformats.org/officeDocument/2006/relationships/image" Target="../media/image62.svg"/><Relationship Id="rId10" Type="http://schemas.openxmlformats.org/officeDocument/2006/relationships/image" Target="../media/image38.png"/><Relationship Id="rId4" Type="http://schemas.openxmlformats.org/officeDocument/2006/relationships/image" Target="../media/image61.png"/><Relationship Id="rId9" Type="http://schemas.openxmlformats.org/officeDocument/2006/relationships/image" Target="../media/image1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jpeg"/><Relationship Id="rId7" Type="http://schemas.openxmlformats.org/officeDocument/2006/relationships/image" Target="../media/image12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5" Type="http://schemas.openxmlformats.org/officeDocument/2006/relationships/image" Target="../media/image121.sv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33.png"/><Relationship Id="rId3" Type="http://schemas.openxmlformats.org/officeDocument/2006/relationships/image" Target="../media/image6.jpeg"/><Relationship Id="rId7" Type="http://schemas.openxmlformats.org/officeDocument/2006/relationships/image" Target="../media/image131.pn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svg"/><Relationship Id="rId11" Type="http://schemas.openxmlformats.org/officeDocument/2006/relationships/image" Target="../media/image73.png"/><Relationship Id="rId5" Type="http://schemas.openxmlformats.org/officeDocument/2006/relationships/image" Target="../media/image129.png"/><Relationship Id="rId15" Type="http://schemas.openxmlformats.org/officeDocument/2006/relationships/image" Target="../media/image10.png"/><Relationship Id="rId10" Type="http://schemas.openxmlformats.org/officeDocument/2006/relationships/image" Target="../media/image23.svg"/><Relationship Id="rId4" Type="http://schemas.openxmlformats.org/officeDocument/2006/relationships/image" Target="../media/image128.jpeg"/><Relationship Id="rId9" Type="http://schemas.openxmlformats.org/officeDocument/2006/relationships/image" Target="../media/image22.png"/><Relationship Id="rId14" Type="http://schemas.openxmlformats.org/officeDocument/2006/relationships/image" Target="../media/image1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74.svg"/><Relationship Id="rId3" Type="http://schemas.openxmlformats.org/officeDocument/2006/relationships/image" Target="../media/image135.jpeg"/><Relationship Id="rId7" Type="http://schemas.openxmlformats.org/officeDocument/2006/relationships/image" Target="../media/image11.svg"/><Relationship Id="rId12" Type="http://schemas.openxmlformats.org/officeDocument/2006/relationships/image" Target="../media/image73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39.svg"/><Relationship Id="rId5" Type="http://schemas.openxmlformats.org/officeDocument/2006/relationships/image" Target="../media/image19.svg"/><Relationship Id="rId15" Type="http://schemas.openxmlformats.org/officeDocument/2006/relationships/image" Target="../media/image141.svg"/><Relationship Id="rId10" Type="http://schemas.openxmlformats.org/officeDocument/2006/relationships/image" Target="../media/image138.png"/><Relationship Id="rId4" Type="http://schemas.openxmlformats.org/officeDocument/2006/relationships/image" Target="../media/image18.png"/><Relationship Id="rId9" Type="http://schemas.openxmlformats.org/officeDocument/2006/relationships/image" Target="../media/image137.svg"/><Relationship Id="rId1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46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1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svg"/><Relationship Id="rId11" Type="http://schemas.openxmlformats.org/officeDocument/2006/relationships/image" Target="../media/image144.png"/><Relationship Id="rId5" Type="http://schemas.openxmlformats.org/officeDocument/2006/relationships/image" Target="../media/image61.png"/><Relationship Id="rId10" Type="http://schemas.openxmlformats.org/officeDocument/2006/relationships/image" Target="../media/image143.svg"/><Relationship Id="rId4" Type="http://schemas.openxmlformats.org/officeDocument/2006/relationships/image" Target="../media/image33.svg"/><Relationship Id="rId9" Type="http://schemas.openxmlformats.org/officeDocument/2006/relationships/image" Target="../media/image142.png"/><Relationship Id="rId14" Type="http://schemas.openxmlformats.org/officeDocument/2006/relationships/image" Target="../media/image14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52.svg"/><Relationship Id="rId18" Type="http://schemas.openxmlformats.org/officeDocument/2006/relationships/image" Target="../media/image157.png"/><Relationship Id="rId3" Type="http://schemas.openxmlformats.org/officeDocument/2006/relationships/image" Target="../media/image148.jpeg"/><Relationship Id="rId7" Type="http://schemas.openxmlformats.org/officeDocument/2006/relationships/image" Target="../media/image150.svg"/><Relationship Id="rId12" Type="http://schemas.openxmlformats.org/officeDocument/2006/relationships/image" Target="../media/image151.png"/><Relationship Id="rId17" Type="http://schemas.openxmlformats.org/officeDocument/2006/relationships/image" Target="../media/image15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9.png"/><Relationship Id="rId11" Type="http://schemas.openxmlformats.org/officeDocument/2006/relationships/image" Target="../media/image11.svg"/><Relationship Id="rId5" Type="http://schemas.openxmlformats.org/officeDocument/2006/relationships/image" Target="../media/image35.svg"/><Relationship Id="rId15" Type="http://schemas.openxmlformats.org/officeDocument/2006/relationships/image" Target="../media/image154.svg"/><Relationship Id="rId10" Type="http://schemas.openxmlformats.org/officeDocument/2006/relationships/image" Target="../media/image10.png"/><Relationship Id="rId4" Type="http://schemas.openxmlformats.org/officeDocument/2006/relationships/image" Target="../media/image34.png"/><Relationship Id="rId9" Type="http://schemas.openxmlformats.org/officeDocument/2006/relationships/image" Target="../media/image74.svg"/><Relationship Id="rId14" Type="http://schemas.openxmlformats.org/officeDocument/2006/relationships/image" Target="../media/image1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6.jpe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jpe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2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1016000"/>
            <a:ext cx="10160000" cy="889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4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Blueshift 托管系统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5461000" y="2095500"/>
            <a:ext cx="1270000" cy="50800"/>
          </a:xfrm>
          <a:prstGeom prst="roundRect">
            <a:avLst>
              <a:gd name="adj" fmla="val 50000"/>
            </a:avLst>
          </a:prstGeom>
          <a:solidFill>
            <a:srgbClr val="FFB6C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1016000" y="2413000"/>
            <a:ext cx="10160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200" b="0" i="0" u="none" strike="noStrike">
                <a:solidFill>
                  <a:srgbClr val="555555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完整业务流程深度解析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6000" y="3302000"/>
            <a:ext cx="304800" cy="30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4064000" y="33020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44444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无需信任的代币交换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6000" y="3937000"/>
            <a:ext cx="304800" cy="3048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064000" y="39370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444444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基于 Solana 区块链</a:t>
            </a:r>
            <a:endParaRPr lang="en-US" sz="1100"/>
          </a:p>
        </p:txBody>
      </p:sp>
      <p:cxnSp>
        <p:nvCxnSpPr>
          <p:cNvPr id="11" name="Connector 11"/>
          <p:cNvCxnSpPr/>
          <p:nvPr/>
        </p:nvCxnSpPr>
        <p:spPr>
          <a:xfrm rot="-8594">
            <a:off x="3556008" y="4565650"/>
            <a:ext cx="508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FB6C1">
                <a:alpha val="6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AutoShape 12"/>
          <p:cNvSpPr/>
          <p:nvPr/>
        </p:nvSpPr>
        <p:spPr>
          <a:xfrm>
            <a:off x="2286000" y="4953000"/>
            <a:ext cx="762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b="0" i="0" u="none" strike="noStrike" dirty="0" err="1">
                <a:solidFill>
                  <a:srgbClr val="555555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小吴</a:t>
            </a:r>
            <a:r>
              <a:rPr lang="en-US" sz="1600" b="0" i="0" u="none" strike="noStrike" dirty="0">
                <a:solidFill>
                  <a:srgbClr val="555555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 | </a:t>
            </a:r>
            <a:r>
              <a:rPr lang="en-US" sz="1600" b="0" i="0" u="none" strike="noStrike" dirty="0" err="1">
                <a:solidFill>
                  <a:srgbClr val="555555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全栈开发</a:t>
            </a:r>
            <a:endParaRPr lang="en-US" sz="1600" b="0" i="0" u="none" strike="noStrike" dirty="0">
              <a:solidFill>
                <a:srgbClr val="555555"/>
              </a:solidFill>
              <a:latin typeface="阿里巴巴普惠体"/>
              <a:ea typeface="阿里巴巴普惠体"/>
              <a:cs typeface="阿里巴巴普惠体"/>
              <a:sym typeface="阿里巴巴普惠体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2286000" y="5397500"/>
            <a:ext cx="7620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888888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2026.01</a:t>
            </a:r>
            <a:endParaRPr lang="en-US"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1016000" y="762000"/>
            <a:ext cx="7620000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🔄 托管程序状态转换图</a:t>
            </a:r>
            <a:endParaRPr lang="en-US" sz="1100"/>
          </a:p>
        </p:txBody>
      </p:sp>
      <p:cxnSp>
        <p:nvCxnSpPr>
          <p:cNvPr id="4" name="Connector 4"/>
          <p:cNvCxnSpPr/>
          <p:nvPr/>
        </p:nvCxnSpPr>
        <p:spPr>
          <a:xfrm rot="-4297">
            <a:off x="1016004" y="14541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1016000" y="1524000"/>
            <a:ext cx="2794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blurRad="127000" dist="63500" dir="54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6500" y="1714500"/>
            <a:ext cx="304800" cy="3048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587500" y="1727200"/>
            <a:ext cx="203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初始状态 (Initial)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206500" y="2159000"/>
            <a:ext cx="2413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3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系统中不存在任何托管账户。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4445000" y="1524000"/>
            <a:ext cx="3302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ap="flat" cmpd="sng">
            <a:solidFill>
              <a:srgbClr val="FFB6C1">
                <a:alpha val="100000"/>
              </a:srgbClr>
            </a:solidFill>
            <a:prstDash val="solid"/>
            <a:round/>
          </a:ln>
          <a:effectLst>
            <a:outerShdw blurRad="190500" dist="63500" dir="5400000" algn="tl" rotWithShape="0">
              <a:srgbClr val="FFB6C1">
                <a:alpha val="30000"/>
              </a:srgbClr>
            </a:outerShdw>
          </a:effectLst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5500" y="1714500"/>
            <a:ext cx="304800" cy="3048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5016500" y="17272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活跃状态 (Active)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4635500" y="2159000"/>
            <a:ext cx="2921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3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资金被锁定，等待 Take 或 Refund。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2667000" y="3302000"/>
            <a:ext cx="2794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blurRad="127000" dist="63500" dir="54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500" y="3492500"/>
            <a:ext cx="304800" cy="30480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3238500" y="35052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完成状态 (Completed)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2857500" y="3937000"/>
            <a:ext cx="2667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3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接受者 Take，代币成功交换。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6731000" y="3302000"/>
            <a:ext cx="2794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blurRad="127000" dist="63500" dir="54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21500" y="3492500"/>
            <a:ext cx="304800" cy="304800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7302500" y="35052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取消状态 (Cancelled)</a:t>
            </a:r>
            <a:endParaRPr lang="en-US" sz="1100"/>
          </a:p>
        </p:txBody>
      </p:sp>
      <p:sp>
        <p:nvSpPr>
          <p:cNvPr id="20" name="AutoShape 20"/>
          <p:cNvSpPr/>
          <p:nvPr/>
        </p:nvSpPr>
        <p:spPr>
          <a:xfrm>
            <a:off x="6921500" y="3937000"/>
            <a:ext cx="2667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3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创建者 Refund，代币被退回。</a:t>
            </a:r>
            <a:endParaRPr lang="en-US" sz="1100"/>
          </a:p>
        </p:txBody>
      </p:sp>
      <p:sp>
        <p:nvSpPr>
          <p:cNvPr id="21" name="AutoShape 21"/>
          <p:cNvSpPr/>
          <p:nvPr/>
        </p:nvSpPr>
        <p:spPr>
          <a:xfrm>
            <a:off x="4445000" y="5080000"/>
            <a:ext cx="3302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blurRad="127000" dist="63500" dir="54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35500" y="5270500"/>
            <a:ext cx="304800" cy="304800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>
            <a:off x="5016500" y="52832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终结状态 (Terminal)</a:t>
            </a:r>
            <a:endParaRPr lang="en-US" sz="1100"/>
          </a:p>
        </p:txBody>
      </p:sp>
      <p:sp>
        <p:nvSpPr>
          <p:cNvPr id="24" name="AutoShape 24"/>
          <p:cNvSpPr/>
          <p:nvPr/>
        </p:nvSpPr>
        <p:spPr>
          <a:xfrm>
            <a:off x="4635500" y="5715000"/>
            <a:ext cx="2921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3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账户关闭，资源被回收。</a:t>
            </a:r>
            <a:endParaRPr lang="en-US" sz="1100"/>
          </a:p>
        </p:txBody>
      </p:sp>
      <p:cxnSp>
        <p:nvCxnSpPr>
          <p:cNvPr id="25" name="Connector 25"/>
          <p:cNvCxnSpPr/>
          <p:nvPr/>
        </p:nvCxnSpPr>
        <p:spPr>
          <a:xfrm rot="-68745">
            <a:off x="3810063" y="2279650"/>
            <a:ext cx="635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9CA3AF">
                <a:alpha val="100000"/>
              </a:srgbClr>
            </a:solidFill>
            <a:prstDash val="solid"/>
            <a:round/>
            <a:headEnd type="none" w="lg" len="lg"/>
            <a:tailEnd type="arrow" w="lg" len="lg"/>
          </a:ln>
        </p:spPr>
      </p:cxnSp>
      <p:sp>
        <p:nvSpPr>
          <p:cNvPr id="26" name="AutoShape 26"/>
          <p:cNvSpPr/>
          <p:nvPr/>
        </p:nvSpPr>
        <p:spPr>
          <a:xfrm>
            <a:off x="4000500" y="1930400"/>
            <a:ext cx="635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Make</a:t>
            </a:r>
            <a:endParaRPr lang="en-US" sz="1100"/>
          </a:p>
        </p:txBody>
      </p:sp>
      <p:cxnSp>
        <p:nvCxnSpPr>
          <p:cNvPr id="27" name="Connector 27"/>
          <p:cNvCxnSpPr/>
          <p:nvPr/>
        </p:nvCxnSpPr>
        <p:spPr>
          <a:xfrm rot="10351179">
            <a:off x="4056074" y="3168652"/>
            <a:ext cx="2047813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9CA3AF">
                <a:alpha val="100000"/>
              </a:srgbClr>
            </a:solidFill>
            <a:prstDash val="solid"/>
            <a:round/>
            <a:headEnd type="none" w="lg" len="lg"/>
            <a:tailEnd type="arrow" w="lg" len="lg"/>
          </a:ln>
        </p:spPr>
      </p:cxnSp>
      <p:sp>
        <p:nvSpPr>
          <p:cNvPr id="28" name="AutoShape 28"/>
          <p:cNvSpPr/>
          <p:nvPr/>
        </p:nvSpPr>
        <p:spPr>
          <a:xfrm>
            <a:off x="4953000" y="3111500"/>
            <a:ext cx="635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Take</a:t>
            </a:r>
            <a:endParaRPr lang="en-US" sz="1100"/>
          </a:p>
        </p:txBody>
      </p:sp>
      <p:cxnSp>
        <p:nvCxnSpPr>
          <p:cNvPr id="29" name="Connector 29"/>
          <p:cNvCxnSpPr/>
          <p:nvPr/>
        </p:nvCxnSpPr>
        <p:spPr>
          <a:xfrm rot="406181">
            <a:off x="6088113" y="3168652"/>
            <a:ext cx="2047813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9CA3AF">
                <a:alpha val="100000"/>
              </a:srgbClr>
            </a:solidFill>
            <a:prstDash val="solid"/>
            <a:round/>
            <a:headEnd type="none" w="lg" len="lg"/>
            <a:tailEnd type="arrow" w="lg" len="lg"/>
          </a:ln>
        </p:spPr>
      </p:cxnSp>
      <p:sp>
        <p:nvSpPr>
          <p:cNvPr id="30" name="AutoShape 30"/>
          <p:cNvSpPr/>
          <p:nvPr/>
        </p:nvSpPr>
        <p:spPr>
          <a:xfrm>
            <a:off x="6858000" y="3111500"/>
            <a:ext cx="76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Refund</a:t>
            </a:r>
            <a:endParaRPr lang="en-US" sz="1100"/>
          </a:p>
        </p:txBody>
      </p:sp>
      <p:cxnSp>
        <p:nvCxnSpPr>
          <p:cNvPr id="31" name="Connector 31"/>
          <p:cNvCxnSpPr/>
          <p:nvPr/>
        </p:nvCxnSpPr>
        <p:spPr>
          <a:xfrm rot="406181">
            <a:off x="4056113" y="4946652"/>
            <a:ext cx="2047813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9CA3AF">
                <a:alpha val="100000"/>
              </a:srgbClr>
            </a:solidFill>
            <a:prstDash val="solid"/>
            <a:round/>
            <a:headEnd type="none" w="lg" len="lg"/>
            <a:tailEnd type="arrow" w="lg" len="lg"/>
          </a:ln>
        </p:spPr>
      </p:cxnSp>
      <p:cxnSp>
        <p:nvCxnSpPr>
          <p:cNvPr id="32" name="Connector 32"/>
          <p:cNvCxnSpPr/>
          <p:nvPr/>
        </p:nvCxnSpPr>
        <p:spPr>
          <a:xfrm rot="10351179">
            <a:off x="6088074" y="4946652"/>
            <a:ext cx="2047813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9CA3AF">
                <a:alpha val="100000"/>
              </a:srgbClr>
            </a:solidFill>
            <a:prstDash val="solid"/>
            <a:round/>
            <a:headEnd type="none" w="lg" len="lg"/>
            <a:tailEnd type="arrow" w="lg" len="lg"/>
          </a:ln>
        </p:spPr>
      </p:cxnSp>
      <p:sp>
        <p:nvSpPr>
          <p:cNvPr id="33" name="AutoShape 33"/>
          <p:cNvSpPr/>
          <p:nvPr/>
        </p:nvSpPr>
        <p:spPr>
          <a:xfrm>
            <a:off x="9715500" y="2860565"/>
            <a:ext cx="2324139" cy="1584434"/>
          </a:xfrm>
          <a:prstGeom prst="roundRect">
            <a:avLst>
              <a:gd name="adj" fmla="val 20000"/>
            </a:avLst>
          </a:prstGeom>
          <a:solidFill>
            <a:srgbClr val="F0FDF4">
              <a:alpha val="100000"/>
            </a:srgbClr>
          </a:solidFill>
          <a:ln w="12700" cap="flat" cmpd="sng">
            <a:solidFill>
              <a:srgbClr val="BBF7D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defRPr/>
            </a:pPr>
            <a:endParaRPr dirty="0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6500" y="6985000"/>
            <a:ext cx="254000" cy="254000"/>
          </a:xfrm>
          <a:prstGeom prst="rect">
            <a:avLst/>
          </a:prstGeom>
        </p:spPr>
      </p:pic>
      <p:sp>
        <p:nvSpPr>
          <p:cNvPr id="35" name="AutoShape 35"/>
          <p:cNvSpPr/>
          <p:nvPr/>
        </p:nvSpPr>
        <p:spPr>
          <a:xfrm>
            <a:off x="9869990" y="2832974"/>
            <a:ext cx="2068564" cy="1612025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 dirty="0" err="1">
                <a:solidFill>
                  <a:srgbClr val="166534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核心逻辑：</a:t>
            </a:r>
            <a:r>
              <a:rPr lang="en-US" sz="1400" b="0" i="0" u="none" strike="noStrike" dirty="0" err="1">
                <a:solidFill>
                  <a:srgbClr val="15803D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活跃状态的交易最终都会进入终结状态，确保资源回收</a:t>
            </a:r>
            <a:r>
              <a:rPr lang="en-US" sz="1400" b="0" i="0" u="none" strike="noStrike" dirty="0">
                <a:solidFill>
                  <a:srgbClr val="15803D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。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-12701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8890000" cy="736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📝 Step 1: Make (创建托管)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5811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1016000" y="1905000"/>
            <a:ext cx="5080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Make 指令：创建托管交易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" y="2476500"/>
            <a:ext cx="304800" cy="30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473200" y="2476500"/>
            <a:ext cx="4445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目标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473200" y="2832100"/>
            <a:ext cx="4445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创建者存入 Token A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000" y="3429000"/>
            <a:ext cx="304800" cy="3048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473200" y="3429000"/>
            <a:ext cx="4445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输入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1473200" y="3784600"/>
            <a:ext cx="4445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seed, receive, amount</a:t>
            </a:r>
            <a:endParaRPr lang="en-US" sz="1100"/>
          </a:p>
        </p:txBody>
      </p:sp>
      <p:cxnSp>
        <p:nvCxnSpPr>
          <p:cNvPr id="13" name="Connector 13"/>
          <p:cNvCxnSpPr/>
          <p:nvPr/>
        </p:nvCxnSpPr>
        <p:spPr>
          <a:xfrm rot="5381906">
            <a:off x="4889500" y="3105167"/>
            <a:ext cx="2413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7000" y="2476500"/>
            <a:ext cx="304800" cy="30480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6934200" y="24765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Step 1: 创建托管账户 (Escrow PDA)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6934200" y="2832100"/>
            <a:ext cx="4826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计算PDA地址，分配空间，初始化数据，创建者支付租金。</a:t>
            </a:r>
            <a:endParaRPr lang="en-US" sz="1100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7000" y="3683000"/>
            <a:ext cx="304800" cy="30480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6934200" y="36830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Step 2: </a:t>
            </a:r>
            <a:r>
              <a:rPr lang="en-US" sz="1600" b="1" i="0" u="none" strike="noStrike" dirty="0" err="1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创建金库账户</a:t>
            </a:r>
            <a:r>
              <a:rPr lang="en-US" sz="1600" b="1" i="0" u="none" strike="noStrike" dirty="0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 (Vault ATA)</a:t>
            </a:r>
            <a:endParaRPr lang="en-US" sz="1100" dirty="0"/>
          </a:p>
        </p:txBody>
      </p:sp>
      <p:sp>
        <p:nvSpPr>
          <p:cNvPr id="19" name="AutoShape 19"/>
          <p:cNvSpPr/>
          <p:nvPr/>
        </p:nvSpPr>
        <p:spPr>
          <a:xfrm>
            <a:off x="6934200" y="4038600"/>
            <a:ext cx="4826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创建授权者为</a:t>
            </a:r>
            <a:r>
              <a:rPr lang="en-US" sz="14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 PDA </a:t>
            </a:r>
            <a:r>
              <a:rPr lang="en-US" sz="14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的</a:t>
            </a:r>
            <a:r>
              <a:rPr lang="en-US" sz="14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 </a:t>
            </a:r>
            <a:r>
              <a:rPr lang="en-US" sz="14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ATA，用于存放</a:t>
            </a:r>
            <a:r>
              <a:rPr lang="en-US" sz="14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 Token A。</a:t>
            </a:r>
            <a:endParaRPr lang="en-US" sz="1100" dirty="0"/>
          </a:p>
        </p:txBody>
      </p:sp>
      <p:sp>
        <p:nvSpPr>
          <p:cNvPr id="20" name="AutoShape 20"/>
          <p:cNvSpPr/>
          <p:nvPr/>
        </p:nvSpPr>
        <p:spPr>
          <a:xfrm>
            <a:off x="1028701" y="5421086"/>
            <a:ext cx="10160000" cy="762000"/>
          </a:xfrm>
          <a:prstGeom prst="roundRect">
            <a:avLst>
              <a:gd name="adj" fmla="val 13333"/>
            </a:avLst>
          </a:prstGeom>
          <a:solidFill>
            <a:srgbClr val="98FF98">
              <a:alpha val="2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62198" y="5649686"/>
            <a:ext cx="304800" cy="3048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1725748" y="5663111"/>
            <a:ext cx="9144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 dirty="0" err="1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关键点：</a:t>
            </a:r>
            <a:r>
              <a:rPr lang="en-US" sz="14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金库由</a:t>
            </a:r>
            <a:r>
              <a:rPr lang="en-US" sz="14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 escrow PDA </a:t>
            </a:r>
            <a:r>
              <a:rPr lang="en-US" sz="14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控制，无法被随意取回</a:t>
            </a:r>
            <a:r>
              <a:rPr lang="en-US" sz="14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。</a:t>
            </a:r>
            <a:endParaRPr lang="en-US" sz="1100" dirty="0"/>
          </a:p>
        </p:txBody>
      </p:sp>
      <p:sp>
        <p:nvSpPr>
          <p:cNvPr id="24" name="AutoShape 31">
            <a:extLst>
              <a:ext uri="{FF2B5EF4-FFF2-40B4-BE49-F238E27FC236}">
                <a16:creationId xmlns:a16="http://schemas.microsoft.com/office/drawing/2014/main" id="{0F63936E-C73B-DA8E-FCD1-51FD45F4E4F2}"/>
              </a:ext>
            </a:extLst>
          </p:cNvPr>
          <p:cNvSpPr/>
          <p:nvPr/>
        </p:nvSpPr>
        <p:spPr>
          <a:xfrm>
            <a:off x="6908800" y="4470400"/>
            <a:ext cx="4445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 dirty="0" err="1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存入代币到金库</a:t>
            </a:r>
            <a:endParaRPr lang="en-US" sz="1100" dirty="0"/>
          </a:p>
        </p:txBody>
      </p:sp>
      <p:sp>
        <p:nvSpPr>
          <p:cNvPr id="25" name="AutoShape 32">
            <a:extLst>
              <a:ext uri="{FF2B5EF4-FFF2-40B4-BE49-F238E27FC236}">
                <a16:creationId xmlns:a16="http://schemas.microsoft.com/office/drawing/2014/main" id="{194FBC12-B86B-CF62-F9B2-B6E30412176A}"/>
              </a:ext>
            </a:extLst>
          </p:cNvPr>
          <p:cNvSpPr/>
          <p:nvPr/>
        </p:nvSpPr>
        <p:spPr>
          <a:xfrm>
            <a:off x="6908800" y="47752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从</a:t>
            </a:r>
            <a:r>
              <a:rPr lang="en-US" sz="13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: </a:t>
            </a:r>
            <a:r>
              <a:rPr lang="en-US" sz="13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maker_ata_a到</a:t>
            </a:r>
            <a:r>
              <a:rPr lang="en-US" sz="13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: </a:t>
            </a:r>
            <a:r>
              <a:rPr lang="en-US" sz="13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vault数量</a:t>
            </a:r>
            <a:r>
              <a:rPr lang="en-US" sz="13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: amount </a:t>
            </a:r>
            <a:r>
              <a:rPr lang="en-US" sz="13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权限</a:t>
            </a:r>
            <a:r>
              <a:rPr lang="en-US" sz="13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: maker </a:t>
            </a:r>
            <a:r>
              <a:rPr lang="en-US" sz="13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签名</a:t>
            </a:r>
            <a:endParaRPr lang="en-US" sz="1100" dirty="0"/>
          </a:p>
        </p:txBody>
      </p:sp>
      <p:pic>
        <p:nvPicPr>
          <p:cNvPr id="26" name="Picture 21">
            <a:extLst>
              <a:ext uri="{FF2B5EF4-FFF2-40B4-BE49-F238E27FC236}">
                <a16:creationId xmlns:a16="http://schemas.microsoft.com/office/drawing/2014/main" id="{BD019578-CDB6-9858-E82F-7102717D1A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64301" y="4506686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7620000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📝 Make 操作详细流程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4541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1016000" y="17145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输入参数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" y="2222500"/>
            <a:ext cx="254000" cy="2540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397000" y="22098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seed: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随机数，用于生成唯一 PDA 地址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000" y="2730500"/>
            <a:ext cx="254000" cy="2540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1397000" y="27178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receive: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期望获得的 Token B 数量</a:t>
            </a:r>
            <a:endParaRPr lang="en-US" sz="110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000" y="3238500"/>
            <a:ext cx="254000" cy="2540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397000" y="32258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amount: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存入金库的 Token A 数量</a:t>
            </a:r>
            <a:endParaRPr lang="en-US" sz="1100"/>
          </a:p>
        </p:txBody>
      </p:sp>
      <p:cxnSp>
        <p:nvCxnSpPr>
          <p:cNvPr id="13" name="Connector 13"/>
          <p:cNvCxnSpPr/>
          <p:nvPr/>
        </p:nvCxnSpPr>
        <p:spPr>
          <a:xfrm rot="-9046">
            <a:off x="1016008" y="3740150"/>
            <a:ext cx="482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" name="AutoShape 14"/>
          <p:cNvSpPr/>
          <p:nvPr/>
        </p:nvSpPr>
        <p:spPr>
          <a:xfrm>
            <a:off x="1016000" y="3937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执行步骤</a:t>
            </a:r>
            <a:endParaRPr lang="en-US" sz="1100"/>
          </a:p>
        </p:txBody>
      </p:sp>
      <p:sp>
        <p:nvSpPr>
          <p:cNvPr id="15" name="AutoShape 15"/>
          <p:cNvSpPr/>
          <p:nvPr/>
        </p:nvSpPr>
        <p:spPr>
          <a:xfrm>
            <a:off x="1016000" y="4445000"/>
            <a:ext cx="304800" cy="304800"/>
          </a:xfrm>
          <a:prstGeom prst="ellipse">
            <a:avLst/>
          </a:prstGeom>
          <a:solidFill>
            <a:srgbClr val="FFB6C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1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1447800" y="4457700"/>
            <a:ext cx="4445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创建托管账户 (Escrow PDA)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1447800" y="4762500"/>
            <a:ext cx="4445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计算地址，创建并初始化交易数据。</a:t>
            </a:r>
            <a:endParaRPr lang="en-US" sz="1100"/>
          </a:p>
        </p:txBody>
      </p:sp>
      <p:sp>
        <p:nvSpPr>
          <p:cNvPr id="18" name="AutoShape 18"/>
          <p:cNvSpPr/>
          <p:nvPr/>
        </p:nvSpPr>
        <p:spPr>
          <a:xfrm>
            <a:off x="1016000" y="4953000"/>
            <a:ext cx="304800" cy="304800"/>
          </a:xfrm>
          <a:prstGeom prst="ellipse">
            <a:avLst/>
          </a:prstGeom>
          <a:solidFill>
            <a:srgbClr val="FFB6C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1447800" y="4965700"/>
            <a:ext cx="4445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创建金库账户 (Vault ATA)</a:t>
            </a:r>
            <a:endParaRPr lang="en-US" sz="1100"/>
          </a:p>
        </p:txBody>
      </p:sp>
      <p:sp>
        <p:nvSpPr>
          <p:cNvPr id="20" name="AutoShape 20"/>
          <p:cNvSpPr/>
          <p:nvPr/>
        </p:nvSpPr>
        <p:spPr>
          <a:xfrm>
            <a:off x="1447800" y="5270500"/>
            <a:ext cx="4445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派生地址，授权 PDA 控制资金。</a:t>
            </a:r>
            <a:endParaRPr lang="en-US" sz="1100"/>
          </a:p>
        </p:txBody>
      </p:sp>
      <p:cxnSp>
        <p:nvCxnSpPr>
          <p:cNvPr id="21" name="Connector 21"/>
          <p:cNvCxnSpPr/>
          <p:nvPr/>
        </p:nvCxnSpPr>
        <p:spPr>
          <a:xfrm rot="5390177">
            <a:off x="3873490" y="3930669"/>
            <a:ext cx="444502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" name="AutoShape 22"/>
          <p:cNvSpPr/>
          <p:nvPr/>
        </p:nvSpPr>
        <p:spPr>
          <a:xfrm>
            <a:off x="6477000" y="17145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📊 状态变化</a:t>
            </a:r>
            <a:endParaRPr lang="en-US" sz="1100"/>
          </a:p>
        </p:txBody>
      </p:sp>
      <p:graphicFrame>
        <p:nvGraphicFramePr>
          <p:cNvPr id="23" name="Table 23"/>
          <p:cNvGraphicFramePr>
            <a:graphicFrameLocks noGrp="1"/>
          </p:cNvGraphicFramePr>
          <p:nvPr/>
        </p:nvGraphicFramePr>
        <p:xfrm>
          <a:off x="6477000" y="2222500"/>
          <a:ext cx="5080000" cy="214884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角色/账户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0F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托管创建前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0F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托管创建后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0F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创建者 (Maker)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拥有 1000 Token A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拥有 1000 - N Token A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托管账户 (Escrow)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不存在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存在，数据已初始化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金库账户 (Vault)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不存在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拥有 N Token A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4" name="Connector 24"/>
          <p:cNvCxnSpPr/>
          <p:nvPr/>
        </p:nvCxnSpPr>
        <p:spPr>
          <a:xfrm rot="-9291">
            <a:off x="6477009" y="4375150"/>
            <a:ext cx="4699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" name="AutoShape 25"/>
          <p:cNvSpPr/>
          <p:nvPr/>
        </p:nvSpPr>
        <p:spPr>
          <a:xfrm>
            <a:off x="6477000" y="4572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✅ 最终结果</a:t>
            </a:r>
            <a:endParaRPr lang="en-US" sz="1100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7000" y="5080000"/>
            <a:ext cx="254000" cy="254000"/>
          </a:xfrm>
          <a:prstGeom prst="rect">
            <a:avLst/>
          </a:prstGeom>
        </p:spPr>
      </p:pic>
      <p:sp>
        <p:nvSpPr>
          <p:cNvPr id="27" name="AutoShape 27"/>
          <p:cNvSpPr/>
          <p:nvPr/>
        </p:nvSpPr>
        <p:spPr>
          <a:xfrm>
            <a:off x="6858000" y="50673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托管交易创建成功，处于“待接受”状态。</a:t>
            </a:r>
            <a:endParaRPr lang="en-US" sz="1100"/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7000" y="5588000"/>
            <a:ext cx="254000" cy="254000"/>
          </a:xfrm>
          <a:prstGeom prst="rect">
            <a:avLst/>
          </a:prstGeom>
        </p:spPr>
      </p:pic>
      <p:sp>
        <p:nvSpPr>
          <p:cNvPr id="29" name="AutoShape 29"/>
          <p:cNvSpPr/>
          <p:nvPr/>
        </p:nvSpPr>
        <p:spPr>
          <a:xfrm>
            <a:off x="6858000" y="55753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Token A 已被安全锁定在金库中。</a:t>
            </a:r>
            <a:endParaRPr lang="en-US" sz="1100"/>
          </a:p>
        </p:txBody>
      </p:sp>
      <p:sp>
        <p:nvSpPr>
          <p:cNvPr id="30" name="AutoShape 30"/>
          <p:cNvSpPr/>
          <p:nvPr/>
        </p:nvSpPr>
        <p:spPr>
          <a:xfrm>
            <a:off x="1016000" y="5715000"/>
            <a:ext cx="304800" cy="304800"/>
          </a:xfrm>
          <a:prstGeom prst="ellipse">
            <a:avLst/>
          </a:prstGeom>
          <a:solidFill>
            <a:srgbClr val="FFB6C1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endParaRPr lang="en-US" sz="1100"/>
          </a:p>
        </p:txBody>
      </p:sp>
      <p:sp>
        <p:nvSpPr>
          <p:cNvPr id="31" name="AutoShape 31"/>
          <p:cNvSpPr/>
          <p:nvPr/>
        </p:nvSpPr>
        <p:spPr>
          <a:xfrm>
            <a:off x="1447800" y="5727700"/>
            <a:ext cx="4445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 dirty="0" err="1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存入代币到金库</a:t>
            </a:r>
            <a:endParaRPr lang="en-US" sz="1100" dirty="0"/>
          </a:p>
        </p:txBody>
      </p:sp>
      <p:sp>
        <p:nvSpPr>
          <p:cNvPr id="32" name="AutoShape 32"/>
          <p:cNvSpPr/>
          <p:nvPr/>
        </p:nvSpPr>
        <p:spPr>
          <a:xfrm>
            <a:off x="1447800" y="60325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从</a:t>
            </a:r>
            <a:r>
              <a:rPr lang="en-US" sz="13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: </a:t>
            </a:r>
            <a:r>
              <a:rPr lang="en-US" sz="13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maker_ata_a到</a:t>
            </a:r>
            <a:r>
              <a:rPr lang="en-US" sz="13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: </a:t>
            </a:r>
            <a:r>
              <a:rPr lang="en-US" sz="13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vault数量</a:t>
            </a:r>
            <a:r>
              <a:rPr lang="en-US" sz="13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: amount </a:t>
            </a:r>
            <a:r>
              <a:rPr lang="en-US" sz="13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权限</a:t>
            </a:r>
            <a:r>
              <a:rPr lang="en-US" sz="1300" b="0" i="0" u="none" strike="noStrike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: maker </a:t>
            </a:r>
            <a:r>
              <a:rPr lang="en-US" sz="13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签名</a:t>
            </a: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8890000" cy="635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🤝 Step 2: Take (接受托管)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517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1016000" y="1778000"/>
            <a:ext cx="4826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🎯 目标与验证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1016000" y="2286000"/>
            <a:ext cx="4826000" cy="889000"/>
          </a:xfrm>
          <a:prstGeom prst="roundRect">
            <a:avLst>
              <a:gd name="adj" fmla="val 11428"/>
            </a:avLst>
          </a:prstGeom>
          <a:solidFill>
            <a:srgbClr val="FFB6C1">
              <a:alpha val="10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6500" y="2578100"/>
            <a:ext cx="304800" cy="3048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714500" y="2476500"/>
            <a:ext cx="355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目标：接受者获得 Token A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1016000" y="3365500"/>
            <a:ext cx="4826000" cy="889000"/>
          </a:xfrm>
          <a:prstGeom prst="roundRect">
            <a:avLst>
              <a:gd name="adj" fmla="val 11428"/>
            </a:avLst>
          </a:prstGeom>
          <a:solidFill>
            <a:srgbClr val="98FF98">
              <a:alpha val="10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6500" y="3657600"/>
            <a:ext cx="304800" cy="3048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714500" y="3556000"/>
            <a:ext cx="355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验证：托管账户、maker、mint</a:t>
            </a:r>
            <a:endParaRPr lang="en-US" sz="1100"/>
          </a:p>
        </p:txBody>
      </p:sp>
      <p:cxnSp>
        <p:nvCxnSpPr>
          <p:cNvPr id="13" name="Connector 13"/>
          <p:cNvCxnSpPr/>
          <p:nvPr/>
        </p:nvCxnSpPr>
        <p:spPr>
          <a:xfrm rot="5383230">
            <a:off x="4794250" y="3073415"/>
            <a:ext cx="26035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" name="AutoShape 14"/>
          <p:cNvSpPr/>
          <p:nvPr/>
        </p:nvSpPr>
        <p:spPr>
          <a:xfrm>
            <a:off x="6477000" y="1778000"/>
            <a:ext cx="4826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📋 执行步骤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7000" y="2311400"/>
            <a:ext cx="254000" cy="25400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6858000" y="2286000"/>
            <a:ext cx="4445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Step 1: 转移 Token A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6858000" y="2641600"/>
            <a:ext cx="4445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从金库(vault)转移全部Token A给接受者</a:t>
            </a:r>
            <a:endParaRPr lang="en-US" sz="1100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7000" y="3136900"/>
            <a:ext cx="254000" cy="254000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6858000" y="3111500"/>
            <a:ext cx="4445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Step 2: 关闭金库账户</a:t>
            </a:r>
            <a:endParaRPr lang="en-US" sz="1100"/>
          </a:p>
        </p:txBody>
      </p:sp>
      <p:sp>
        <p:nvSpPr>
          <p:cNvPr id="20" name="AutoShape 20"/>
          <p:cNvSpPr/>
          <p:nvPr/>
        </p:nvSpPr>
        <p:spPr>
          <a:xfrm>
            <a:off x="6858000" y="3467100"/>
            <a:ext cx="4445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验证余额为0，并返还SOL租金给maker</a:t>
            </a:r>
            <a:endParaRPr lang="en-US" sz="1100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7000" y="3962400"/>
            <a:ext cx="254000" cy="2540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6858000" y="3937000"/>
            <a:ext cx="4445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Step 3: 关闭托管账户</a:t>
            </a:r>
            <a:endParaRPr lang="en-US" sz="1100"/>
          </a:p>
        </p:txBody>
      </p:sp>
      <p:sp>
        <p:nvSpPr>
          <p:cNvPr id="23" name="AutoShape 23"/>
          <p:cNvSpPr/>
          <p:nvPr/>
        </p:nvSpPr>
        <p:spPr>
          <a:xfrm>
            <a:off x="6858000" y="4292600"/>
            <a:ext cx="4445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返还租金给maker，账户可被重新分配</a:t>
            </a:r>
            <a:endParaRPr lang="en-US" sz="1100"/>
          </a:p>
        </p:txBody>
      </p:sp>
      <p:cxnSp>
        <p:nvCxnSpPr>
          <p:cNvPr id="24" name="Connector 24"/>
          <p:cNvCxnSpPr/>
          <p:nvPr/>
        </p:nvCxnSpPr>
        <p:spPr>
          <a:xfrm rot="-4297">
            <a:off x="1016004" y="4692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000" y="5016500"/>
            <a:ext cx="304800" cy="304800"/>
          </a:xfrm>
          <a:prstGeom prst="rect">
            <a:avLst/>
          </a:prstGeom>
        </p:spPr>
      </p:pic>
      <p:sp>
        <p:nvSpPr>
          <p:cNvPr id="26" name="AutoShape 26"/>
          <p:cNvSpPr/>
          <p:nvPr/>
        </p:nvSpPr>
        <p:spPr>
          <a:xfrm>
            <a:off x="1524000" y="5016500"/>
            <a:ext cx="9525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核心权限：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所有敏感操作均由 Escrow PDA 签名授权，确保交易安全可信。</a:t>
            </a:r>
            <a:endParaRPr lang="en-US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1016000" y="762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📝 Take 操作详细流程</a:t>
            </a:r>
            <a:endParaRPr lang="en-US" sz="1100"/>
          </a:p>
        </p:txBody>
      </p:sp>
      <p:cxnSp>
        <p:nvCxnSpPr>
          <p:cNvPr id="4" name="Connector 4"/>
          <p:cNvCxnSpPr/>
          <p:nvPr/>
        </p:nvCxnSpPr>
        <p:spPr>
          <a:xfrm rot="-4297">
            <a:off x="1016004" y="1390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1016000" y="1651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执行步骤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1016000" y="2159000"/>
            <a:ext cx="5080000" cy="889000"/>
          </a:xfrm>
          <a:prstGeom prst="roundRect">
            <a:avLst>
              <a:gd name="adj" fmla="val 11428"/>
            </a:avLst>
          </a:prstGeom>
          <a:solidFill>
            <a:srgbClr val="FFF0F5">
              <a:alpha val="10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6500" y="2311400"/>
            <a:ext cx="304800" cy="30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714500" y="2324100"/>
            <a:ext cx="406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 dirty="0" err="1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转移</a:t>
            </a:r>
            <a:r>
              <a:rPr lang="en-US" sz="1400" b="1" i="0" u="none" strike="noStrike" dirty="0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 Token A </a:t>
            </a:r>
            <a:r>
              <a:rPr lang="en-US" sz="1400" b="1" i="0" u="none" strike="noStrike" dirty="0" err="1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给接受者</a:t>
            </a:r>
            <a:endParaRPr lang="en-US" sz="1100" dirty="0"/>
          </a:p>
        </p:txBody>
      </p:sp>
      <p:sp>
        <p:nvSpPr>
          <p:cNvPr id="9" name="AutoShape 9"/>
          <p:cNvSpPr/>
          <p:nvPr/>
        </p:nvSpPr>
        <p:spPr>
          <a:xfrm>
            <a:off x="1714500" y="2628900"/>
            <a:ext cx="4064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从金库将 Token A 转入接受者账户。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1016000" y="3175000"/>
            <a:ext cx="5080000" cy="889000"/>
          </a:xfrm>
          <a:prstGeom prst="roundRect">
            <a:avLst>
              <a:gd name="adj" fmla="val 11428"/>
            </a:avLst>
          </a:prstGeom>
          <a:solidFill>
            <a:srgbClr val="FFF0F5">
              <a:alpha val="10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6500" y="3327400"/>
            <a:ext cx="304800" cy="3048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714500" y="3340100"/>
            <a:ext cx="406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关闭金库账户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1714500" y="3644900"/>
            <a:ext cx="4064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返还租金给创建者，回收资源。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1016000" y="4191000"/>
            <a:ext cx="5080000" cy="889000"/>
          </a:xfrm>
          <a:prstGeom prst="roundRect">
            <a:avLst>
              <a:gd name="adj" fmla="val 11428"/>
            </a:avLst>
          </a:prstGeom>
          <a:solidFill>
            <a:srgbClr val="FFF0F5">
              <a:alpha val="10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6500" y="4343400"/>
            <a:ext cx="304800" cy="30480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1714500" y="4356100"/>
            <a:ext cx="406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转移 Token B 给创建者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1714500" y="4660900"/>
            <a:ext cx="4064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接受者支付 Token B 给创建者。</a:t>
            </a:r>
            <a:endParaRPr lang="en-US" sz="1100"/>
          </a:p>
        </p:txBody>
      </p:sp>
      <p:sp>
        <p:nvSpPr>
          <p:cNvPr id="18" name="AutoShape 18"/>
          <p:cNvSpPr/>
          <p:nvPr/>
        </p:nvSpPr>
        <p:spPr>
          <a:xfrm>
            <a:off x="1016000" y="5207000"/>
            <a:ext cx="5080000" cy="889000"/>
          </a:xfrm>
          <a:prstGeom prst="roundRect">
            <a:avLst>
              <a:gd name="adj" fmla="val 11428"/>
            </a:avLst>
          </a:prstGeom>
          <a:solidFill>
            <a:srgbClr val="FFF0F5">
              <a:alpha val="10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6500" y="5359400"/>
            <a:ext cx="304800" cy="3048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1714500" y="5372100"/>
            <a:ext cx="406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关闭托管账户</a:t>
            </a:r>
            <a:endParaRPr lang="en-US" sz="1100"/>
          </a:p>
        </p:txBody>
      </p:sp>
      <p:sp>
        <p:nvSpPr>
          <p:cNvPr id="21" name="AutoShape 21"/>
          <p:cNvSpPr/>
          <p:nvPr/>
        </p:nvSpPr>
        <p:spPr>
          <a:xfrm>
            <a:off x="1714500" y="5676900"/>
            <a:ext cx="4064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交易完成，返还租金给创建者。</a:t>
            </a:r>
            <a:endParaRPr lang="en-US" sz="1100"/>
          </a:p>
        </p:txBody>
      </p:sp>
      <p:cxnSp>
        <p:nvCxnSpPr>
          <p:cNvPr id="22" name="Connector 22"/>
          <p:cNvCxnSpPr/>
          <p:nvPr/>
        </p:nvCxnSpPr>
        <p:spPr>
          <a:xfrm rot="5390177">
            <a:off x="4127500" y="3867159"/>
            <a:ext cx="4445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" name="AutoShape 23"/>
          <p:cNvSpPr/>
          <p:nvPr/>
        </p:nvSpPr>
        <p:spPr>
          <a:xfrm>
            <a:off x="6604000" y="1651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📊 状态变化</a:t>
            </a:r>
            <a:endParaRPr lang="en-US" sz="1100"/>
          </a:p>
        </p:txBody>
      </p:sp>
      <p:sp>
        <p:nvSpPr>
          <p:cNvPr id="24" name="AutoShape 24"/>
          <p:cNvSpPr/>
          <p:nvPr/>
        </p:nvSpPr>
        <p:spPr>
          <a:xfrm>
            <a:off x="6604000" y="2159000"/>
            <a:ext cx="4572000" cy="762000"/>
          </a:xfrm>
          <a:prstGeom prst="roundRect">
            <a:avLst>
              <a:gd name="adj" fmla="val 13333"/>
            </a:avLst>
          </a:prstGeom>
          <a:solidFill>
            <a:srgbClr val="F0FFF0">
              <a:alpha val="10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94500" y="2387600"/>
            <a:ext cx="304800" cy="304800"/>
          </a:xfrm>
          <a:prstGeom prst="rect">
            <a:avLst/>
          </a:prstGeom>
        </p:spPr>
      </p:pic>
      <p:sp>
        <p:nvSpPr>
          <p:cNvPr id="26" name="AutoShape 26"/>
          <p:cNvSpPr/>
          <p:nvPr/>
        </p:nvSpPr>
        <p:spPr>
          <a:xfrm>
            <a:off x="7302500" y="2286000"/>
            <a:ext cx="3556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接受者 (Taker)</a:t>
            </a:r>
            <a:endParaRPr lang="en-US" sz="1100"/>
          </a:p>
        </p:txBody>
      </p:sp>
      <p:sp>
        <p:nvSpPr>
          <p:cNvPr id="27" name="AutoShape 27"/>
          <p:cNvSpPr/>
          <p:nvPr/>
        </p:nvSpPr>
        <p:spPr>
          <a:xfrm>
            <a:off x="7302500" y="2590800"/>
            <a:ext cx="355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获得 N Token A，支付 R Token B。</a:t>
            </a:r>
            <a:endParaRPr lang="en-US" sz="1100"/>
          </a:p>
        </p:txBody>
      </p:sp>
      <p:sp>
        <p:nvSpPr>
          <p:cNvPr id="28" name="AutoShape 28"/>
          <p:cNvSpPr/>
          <p:nvPr/>
        </p:nvSpPr>
        <p:spPr>
          <a:xfrm>
            <a:off x="6604000" y="3048000"/>
            <a:ext cx="4572000" cy="762000"/>
          </a:xfrm>
          <a:prstGeom prst="roundRect">
            <a:avLst>
              <a:gd name="adj" fmla="val 13333"/>
            </a:avLst>
          </a:prstGeom>
          <a:solidFill>
            <a:srgbClr val="F0FFF0">
              <a:alpha val="10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94500" y="3276600"/>
            <a:ext cx="304800" cy="304800"/>
          </a:xfrm>
          <a:prstGeom prst="rect">
            <a:avLst/>
          </a:prstGeom>
        </p:spPr>
      </p:pic>
      <p:sp>
        <p:nvSpPr>
          <p:cNvPr id="30" name="AutoShape 30"/>
          <p:cNvSpPr/>
          <p:nvPr/>
        </p:nvSpPr>
        <p:spPr>
          <a:xfrm>
            <a:off x="7302500" y="3175000"/>
            <a:ext cx="3556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创建者 (Maker)</a:t>
            </a:r>
            <a:endParaRPr lang="en-US" sz="1100"/>
          </a:p>
        </p:txBody>
      </p:sp>
      <p:sp>
        <p:nvSpPr>
          <p:cNvPr id="31" name="AutoShape 31"/>
          <p:cNvSpPr/>
          <p:nvPr/>
        </p:nvSpPr>
        <p:spPr>
          <a:xfrm>
            <a:off x="7302500" y="3479800"/>
            <a:ext cx="355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获得 R Token B，收回 Token A 本金。</a:t>
            </a:r>
            <a:endParaRPr lang="en-US" sz="1100"/>
          </a:p>
        </p:txBody>
      </p:sp>
      <p:sp>
        <p:nvSpPr>
          <p:cNvPr id="32" name="AutoShape 32"/>
          <p:cNvSpPr/>
          <p:nvPr/>
        </p:nvSpPr>
        <p:spPr>
          <a:xfrm>
            <a:off x="6604000" y="3937000"/>
            <a:ext cx="4572000" cy="762000"/>
          </a:xfrm>
          <a:prstGeom prst="roundRect">
            <a:avLst>
              <a:gd name="adj" fmla="val 13333"/>
            </a:avLst>
          </a:prstGeom>
          <a:solidFill>
            <a:srgbClr val="F0FFF0">
              <a:alpha val="10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94500" y="4165600"/>
            <a:ext cx="304800" cy="304800"/>
          </a:xfrm>
          <a:prstGeom prst="rect">
            <a:avLst/>
          </a:prstGeom>
        </p:spPr>
      </p:pic>
      <p:sp>
        <p:nvSpPr>
          <p:cNvPr id="34" name="AutoShape 34"/>
          <p:cNvSpPr/>
          <p:nvPr/>
        </p:nvSpPr>
        <p:spPr>
          <a:xfrm>
            <a:off x="7302500" y="4064000"/>
            <a:ext cx="3556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金库账户 (Vault)</a:t>
            </a:r>
            <a:endParaRPr lang="en-US" sz="1100"/>
          </a:p>
        </p:txBody>
      </p:sp>
      <p:sp>
        <p:nvSpPr>
          <p:cNvPr id="35" name="AutoShape 35"/>
          <p:cNvSpPr/>
          <p:nvPr/>
        </p:nvSpPr>
        <p:spPr>
          <a:xfrm>
            <a:off x="7302500" y="4368800"/>
            <a:ext cx="355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Token A 转出，账户关闭，租金返还。</a:t>
            </a:r>
            <a:endParaRPr lang="en-US" sz="1100"/>
          </a:p>
        </p:txBody>
      </p:sp>
      <p:sp>
        <p:nvSpPr>
          <p:cNvPr id="36" name="AutoShape 36"/>
          <p:cNvSpPr/>
          <p:nvPr/>
        </p:nvSpPr>
        <p:spPr>
          <a:xfrm>
            <a:off x="6604000" y="4826000"/>
            <a:ext cx="4572000" cy="762000"/>
          </a:xfrm>
          <a:prstGeom prst="roundRect">
            <a:avLst>
              <a:gd name="adj" fmla="val 13333"/>
            </a:avLst>
          </a:prstGeom>
          <a:solidFill>
            <a:srgbClr val="F0FFF0">
              <a:alpha val="10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94500" y="5054600"/>
            <a:ext cx="304800" cy="304800"/>
          </a:xfrm>
          <a:prstGeom prst="rect">
            <a:avLst/>
          </a:prstGeom>
        </p:spPr>
      </p:pic>
      <p:sp>
        <p:nvSpPr>
          <p:cNvPr id="38" name="AutoShape 38"/>
          <p:cNvSpPr/>
          <p:nvPr/>
        </p:nvSpPr>
        <p:spPr>
          <a:xfrm>
            <a:off x="7302500" y="4953000"/>
            <a:ext cx="3556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托管账户 (Escrow)</a:t>
            </a:r>
            <a:endParaRPr lang="en-US" sz="1100"/>
          </a:p>
        </p:txBody>
      </p:sp>
      <p:sp>
        <p:nvSpPr>
          <p:cNvPr id="39" name="AutoShape 39"/>
          <p:cNvSpPr/>
          <p:nvPr/>
        </p:nvSpPr>
        <p:spPr>
          <a:xfrm>
            <a:off x="7302500" y="5257800"/>
            <a:ext cx="355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交易完成，账户关闭，租金返还。</a:t>
            </a:r>
            <a:endParaRPr lang="en-US" sz="1100"/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4000" y="5778500"/>
            <a:ext cx="203200" cy="203200"/>
          </a:xfrm>
          <a:prstGeom prst="rect">
            <a:avLst/>
          </a:prstGeom>
        </p:spPr>
      </p:pic>
      <p:sp>
        <p:nvSpPr>
          <p:cNvPr id="41" name="AutoShape 41"/>
          <p:cNvSpPr/>
          <p:nvPr/>
        </p:nvSpPr>
        <p:spPr>
          <a:xfrm>
            <a:off x="6908800" y="5778500"/>
            <a:ext cx="4318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交易成功完成，资源回收。</a:t>
            </a:r>
            <a:endParaRPr lang="en-US"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1016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↩️ Step 3: Refund (取消托管)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517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1016000" y="1778000"/>
            <a:ext cx="4826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Refund 指令：取消托管交易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" y="2286000"/>
            <a:ext cx="304800" cy="30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447800" y="2286000"/>
            <a:ext cx="4318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目标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447800" y="2641600"/>
            <a:ext cx="4318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创建者取回 Token A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000" y="3175000"/>
            <a:ext cx="304800" cy="3048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447800" y="3175000"/>
            <a:ext cx="4318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验证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1447800" y="3530600"/>
            <a:ext cx="4318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只有交易创建者能调用此指令</a:t>
            </a:r>
            <a:endParaRPr lang="en-US" sz="1100"/>
          </a:p>
        </p:txBody>
      </p:sp>
      <p:cxnSp>
        <p:nvCxnSpPr>
          <p:cNvPr id="13" name="Connector 13"/>
          <p:cNvCxnSpPr/>
          <p:nvPr/>
        </p:nvCxnSpPr>
        <p:spPr>
          <a:xfrm rot="5379778">
            <a:off x="5016500" y="2851169"/>
            <a:ext cx="2159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4000" y="1778000"/>
            <a:ext cx="304800" cy="30480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7035800" y="17780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Step 1: 转移 Token A 回创建者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7035800" y="2133600"/>
            <a:ext cx="4572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从金库(vault)转移全部 Token A 到创建者账户(maker_ata_a)</a:t>
            </a:r>
            <a:endParaRPr lang="en-US" sz="1100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4000" y="2794000"/>
            <a:ext cx="304800" cy="30480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7035800" y="27940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Step 2: 关闭金库账户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7035800" y="31496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验证余额为0后，返还租金给创建者</a:t>
            </a:r>
            <a:endParaRPr lang="en-US" sz="110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4000" y="3556000"/>
            <a:ext cx="304800" cy="304800"/>
          </a:xfrm>
          <a:prstGeom prst="rect">
            <a:avLst/>
          </a:prstGeom>
        </p:spPr>
      </p:pic>
      <p:sp>
        <p:nvSpPr>
          <p:cNvPr id="21" name="AutoShape 21"/>
          <p:cNvSpPr/>
          <p:nvPr/>
        </p:nvSpPr>
        <p:spPr>
          <a:xfrm>
            <a:off x="7035800" y="35560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Step 3: 关闭托管账户</a:t>
            </a:r>
            <a:endParaRPr lang="en-US" sz="1100"/>
          </a:p>
        </p:txBody>
      </p:sp>
      <p:sp>
        <p:nvSpPr>
          <p:cNvPr id="22" name="AutoShape 22"/>
          <p:cNvSpPr/>
          <p:nvPr/>
        </p:nvSpPr>
        <p:spPr>
          <a:xfrm>
            <a:off x="7035800" y="39116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返还租金给创建者，账户可被重新分配</a:t>
            </a:r>
            <a:endParaRPr lang="en-US" sz="1100"/>
          </a:p>
        </p:txBody>
      </p:sp>
      <p:sp>
        <p:nvSpPr>
          <p:cNvPr id="23" name="AutoShape 23"/>
          <p:cNvSpPr/>
          <p:nvPr/>
        </p:nvSpPr>
        <p:spPr>
          <a:xfrm>
            <a:off x="1016000" y="4572000"/>
            <a:ext cx="10160000" cy="762000"/>
          </a:xfrm>
          <a:prstGeom prst="roundRect">
            <a:avLst>
              <a:gd name="adj" fmla="val 13333"/>
            </a:avLst>
          </a:prstGeom>
          <a:solidFill>
            <a:srgbClr val="98FF98">
              <a:alpha val="2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70000" y="4800600"/>
            <a:ext cx="304800" cy="304800"/>
          </a:xfrm>
          <a:prstGeom prst="rect">
            <a:avLst/>
          </a:prstGeom>
        </p:spPr>
      </p:pic>
      <p:sp>
        <p:nvSpPr>
          <p:cNvPr id="25" name="AutoShape 25"/>
          <p:cNvSpPr/>
          <p:nvPr/>
        </p:nvSpPr>
        <p:spPr>
          <a:xfrm>
            <a:off x="1778000" y="4800600"/>
            <a:ext cx="9144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结果：</a:t>
            </a:r>
            <a:r>
              <a:rPr lang="en-US" sz="16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交易取消，创建者取回所有代币</a:t>
            </a:r>
            <a:endParaRPr lang="en-US"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1016000" y="762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📝 Refund 操作详细流程</a:t>
            </a:r>
            <a:endParaRPr lang="en-US" sz="1100"/>
          </a:p>
        </p:txBody>
      </p:sp>
      <p:cxnSp>
        <p:nvCxnSpPr>
          <p:cNvPr id="4" name="Connector 4"/>
          <p:cNvCxnSpPr/>
          <p:nvPr/>
        </p:nvCxnSpPr>
        <p:spPr>
          <a:xfrm rot="-4297">
            <a:off x="1016004" y="1390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1016000" y="1651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执行步骤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1016000" y="2159000"/>
            <a:ext cx="5080000" cy="1016000"/>
          </a:xfrm>
          <a:prstGeom prst="roundRect">
            <a:avLst>
              <a:gd name="adj" fmla="val 10000"/>
            </a:avLst>
          </a:prstGeom>
          <a:solidFill>
            <a:srgbClr val="FFB6C1">
              <a:alpha val="2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200" y="2362200"/>
            <a:ext cx="304800" cy="30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727200" y="2374900"/>
            <a:ext cx="406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转移 Token A 回创建者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727200" y="2692400"/>
            <a:ext cx="4064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将金库中所有 Token A 安全返还。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1016000" y="3365500"/>
            <a:ext cx="5080000" cy="1016000"/>
          </a:xfrm>
          <a:prstGeom prst="roundRect">
            <a:avLst>
              <a:gd name="adj" fmla="val 10000"/>
            </a:avLst>
          </a:prstGeom>
          <a:solidFill>
            <a:srgbClr val="FFB6C1">
              <a:alpha val="2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9200" y="3568700"/>
            <a:ext cx="304800" cy="3048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727200" y="3581400"/>
            <a:ext cx="406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关闭金库账户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1727200" y="3898900"/>
            <a:ext cx="4064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余额为0，关闭账户并返还租金。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1016000" y="4572000"/>
            <a:ext cx="5080000" cy="1016000"/>
          </a:xfrm>
          <a:prstGeom prst="roundRect">
            <a:avLst>
              <a:gd name="adj" fmla="val 10000"/>
            </a:avLst>
          </a:prstGeom>
          <a:solidFill>
            <a:srgbClr val="FFB6C1">
              <a:alpha val="2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200" y="4775200"/>
            <a:ext cx="304800" cy="30480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1727200" y="4787900"/>
            <a:ext cx="406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关闭托管账户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1727200" y="5105400"/>
            <a:ext cx="4064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终止交易，返还租金，回收资源。</a:t>
            </a:r>
            <a:endParaRPr lang="en-US" sz="1100"/>
          </a:p>
        </p:txBody>
      </p:sp>
      <p:cxnSp>
        <p:nvCxnSpPr>
          <p:cNvPr id="18" name="Connector 18"/>
          <p:cNvCxnSpPr/>
          <p:nvPr/>
        </p:nvCxnSpPr>
        <p:spPr>
          <a:xfrm rot="5388910">
            <a:off x="4381500" y="3613160"/>
            <a:ext cx="3937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AutoShape 19"/>
          <p:cNvSpPr/>
          <p:nvPr/>
        </p:nvSpPr>
        <p:spPr>
          <a:xfrm>
            <a:off x="6604000" y="1651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📊 状态变化</a:t>
            </a:r>
            <a:endParaRPr lang="en-US" sz="1100"/>
          </a:p>
        </p:txBody>
      </p: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6604000" y="2159000"/>
          <a:ext cx="5080000" cy="202946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角色/账户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退款前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退款后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创建者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2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M Token A (N存入)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200" b="1" i="0" u="none" strike="noStrike">
                          <a:solidFill>
                            <a:srgbClr val="10B981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M + N Token A (全部取回)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金库账户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2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拥有 N Token A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200" b="1" i="0" u="none" strike="noStrike">
                          <a:solidFill>
                            <a:srgbClr val="EF4444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已关闭，租金返还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托管账户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2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存在，等待交易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200" b="1" i="0" u="none" strike="noStrike">
                          <a:solidFill>
                            <a:srgbClr val="EF4444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已关闭，租金返还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4000" y="4699000"/>
            <a:ext cx="203200" cy="2032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6908800" y="4699000"/>
            <a:ext cx="4572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交易成功取消，资金无损收回。</a:t>
            </a:r>
            <a:endParaRPr lang="en-US" sz="1100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4000" y="5143500"/>
            <a:ext cx="203200" cy="203200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6908800" y="5143500"/>
            <a:ext cx="4572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所有临时账户关闭，资源回收。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7620000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🔄 完整交易流程图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517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19356" b="23099"/>
          <a:stretch>
            <a:fillRect/>
          </a:stretch>
        </p:blipFill>
        <p:spPr>
          <a:xfrm>
            <a:off x="2867572" y="1673696"/>
            <a:ext cx="6482256" cy="2098204"/>
          </a:xfrm>
          <a:prstGeom prst="roundRect">
            <a:avLst>
              <a:gd name="adj" fmla="val 2380"/>
            </a:avLst>
          </a:prstGeom>
          <a:noFill/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</p:spPr>
      </p:pic>
      <p:sp>
        <p:nvSpPr>
          <p:cNvPr id="7" name="AutoShape 7"/>
          <p:cNvSpPr/>
          <p:nvPr/>
        </p:nvSpPr>
        <p:spPr>
          <a:xfrm>
            <a:off x="1016000" y="3937000"/>
            <a:ext cx="4572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流程步骤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000" y="4445000"/>
            <a:ext cx="254000" cy="2540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397000" y="4445000"/>
            <a:ext cx="4064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创建者</a:t>
            </a: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调用 `Make` 指令，存入 `Token A`。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6000" y="5080000"/>
            <a:ext cx="254000" cy="2540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397000" y="5080000"/>
            <a:ext cx="4064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接受者</a:t>
            </a: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调用 `Take` 指令，支付 `Token B` 获得 `Token A`。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000" y="5715000"/>
            <a:ext cx="254000" cy="2540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397000" y="5715000"/>
            <a:ext cx="4064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创建者</a:t>
            </a: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调用 `Refund` 指令，取消交易取回 `Token A`。</a:t>
            </a:r>
            <a:endParaRPr lang="en-US" sz="1100"/>
          </a:p>
        </p:txBody>
      </p:sp>
      <p:cxnSp>
        <p:nvCxnSpPr>
          <p:cNvPr id="14" name="Connector 14"/>
          <p:cNvCxnSpPr/>
          <p:nvPr/>
        </p:nvCxnSpPr>
        <p:spPr>
          <a:xfrm rot="5379778">
            <a:off x="5016500" y="5010169"/>
            <a:ext cx="2159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AutoShape 15"/>
          <p:cNvSpPr/>
          <p:nvPr/>
        </p:nvSpPr>
        <p:spPr>
          <a:xfrm>
            <a:off x="6604000" y="3937000"/>
            <a:ext cx="4572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核心优势</a:t>
            </a:r>
            <a:endParaRPr lang="en-US" sz="1100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04000" y="4445000"/>
            <a:ext cx="254000" cy="254000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6985000" y="4445000"/>
            <a:ext cx="4064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无需信任</a:t>
            </a: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：代码自动执行，无需依赖第三方。</a:t>
            </a:r>
            <a:endParaRPr lang="en-US" sz="1100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04000" y="5080000"/>
            <a:ext cx="254000" cy="254000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6985000" y="5080000"/>
            <a:ext cx="4064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原子性</a:t>
            </a: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：交易要么全成，要么全败，无中间态。</a:t>
            </a:r>
            <a:endParaRPr lang="en-US" sz="110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04000" y="5715000"/>
            <a:ext cx="254000" cy="254000"/>
          </a:xfrm>
          <a:prstGeom prst="rect">
            <a:avLst/>
          </a:prstGeom>
        </p:spPr>
      </p:pic>
      <p:sp>
        <p:nvSpPr>
          <p:cNvPr id="21" name="AutoShape 21"/>
          <p:cNvSpPr/>
          <p:nvPr/>
        </p:nvSpPr>
        <p:spPr>
          <a:xfrm>
            <a:off x="6985000" y="5715000"/>
            <a:ext cx="4064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可退款</a:t>
            </a: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：创建者可随时取消，保证资金灵活。</a:t>
            </a:r>
            <a:endParaRPr lang="en-US"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6000" y="508000"/>
            <a:ext cx="10160000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⚖️ 框架对比：Anchor vs Pinocchio</a:t>
            </a:r>
            <a:endParaRPr lang="en-US" sz="1100"/>
          </a:p>
        </p:txBody>
      </p:sp>
      <p:cxnSp>
        <p:nvCxnSpPr>
          <p:cNvPr id="3" name="Connector 3"/>
          <p:cNvCxnSpPr/>
          <p:nvPr/>
        </p:nvCxnSpPr>
        <p:spPr>
          <a:xfrm rot="-4297">
            <a:off x="1016004" y="12128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16000" y="1524000"/>
          <a:ext cx="5588000" cy="279400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特性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B6C1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Anchor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B6C1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1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Pinocchio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B6C1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抽象级别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高级宏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手动实现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代码量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少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多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性能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一般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优秀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学习曲线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平缓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陡峭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6B7280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灵活性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受限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latin typeface="阿里巴巴普惠体"/>
                          <a:ea typeface="阿里巴巴普惠体"/>
                          <a:cs typeface="阿里巴巴普惠体"/>
                          <a:sym typeface="阿里巴巴普惠体"/>
                        </a:rPr>
                        <a:t>完全控制</a:t>
                      </a:r>
                      <a:endParaRPr lang="en-US" sz="1100"/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" name="Connector 5"/>
          <p:cNvCxnSpPr/>
          <p:nvPr/>
        </p:nvCxnSpPr>
        <p:spPr>
          <a:xfrm rot="5385676">
            <a:off x="5080000" y="3041663"/>
            <a:ext cx="304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6858000" y="15240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🎨 Anchor 代码示例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6858000" y="1930400"/>
            <a:ext cx="4572000" cy="762000"/>
          </a:xfrm>
          <a:prstGeom prst="roundRect">
            <a:avLst>
              <a:gd name="adj" fmla="val 13333"/>
            </a:avLst>
          </a:prstGeom>
          <a:solidFill>
            <a:srgbClr val="F3F4F6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</p:spPr>
        <p:txBody>
          <a:bodyPr vert="horz" wrap="square" lIns="152400" tIns="0" rIns="152400" bIns="0" rtlCol="0" anchor="ctr" anchorCtr="0"/>
          <a:lstStyle/>
          <a:p>
            <a:pPr indent="0" algn="ctr">
              <a:lnSpc>
                <a:spcPct val="116666"/>
              </a:lnSpc>
              <a:defRPr/>
            </a:pPr>
            <a:r>
              <a:rPr lang="en-US" sz="1300" b="0" i="0" u="none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#[account(init, seeds = [...])]</a:t>
            </a:r>
            <a:br>
              <a:rPr lang="en-US" sz="1300" b="0" i="0" u="none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300" b="0" i="0" u="none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pub escrow: Account&lt;'info, Escrow&gt;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6858000" y="29464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💻 Pinocchio 代码示例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6858000" y="3352800"/>
            <a:ext cx="4572000" cy="1143000"/>
          </a:xfrm>
          <a:prstGeom prst="roundRect">
            <a:avLst>
              <a:gd name="adj" fmla="val 8888"/>
            </a:avLst>
          </a:prstGeom>
          <a:solidFill>
            <a:srgbClr val="F3F4F6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</p:spPr>
        <p:txBody>
          <a:bodyPr vert="horz" wrap="square" lIns="152400" tIns="0" rIns="152400" bIns="0" rtlCol="0" anchor="ctr" anchorCtr="0"/>
          <a:lstStyle/>
          <a:p>
            <a:pPr indent="0" algn="ctr">
              <a:lnSpc>
                <a:spcPct val="116666"/>
              </a:lnSpc>
              <a:defRPr/>
            </a:pPr>
            <a:r>
              <a:rPr lang="en-US" sz="1300" b="0" i="0" u="none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invoke_signed(&amp;system_instruction::create_account(...), &amp;[payer, escrow], &amp;[&amp;escrow_seeds])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1016000" y="4953000"/>
            <a:ext cx="10160000" cy="609600"/>
          </a:xfrm>
          <a:prstGeom prst="roundRect">
            <a:avLst>
              <a:gd name="adj" fmla="val 16666"/>
            </a:avLst>
          </a:prstGeom>
          <a:solidFill>
            <a:srgbClr val="E6F9E6">
              <a:alpha val="10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5130800"/>
            <a:ext cx="254000" cy="2540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625600" y="5105400"/>
            <a:ext cx="889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166534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建议：</a:t>
            </a:r>
            <a:r>
              <a:rPr lang="en-US" sz="1400" b="0" i="0" u="none" strike="noStrike">
                <a:solidFill>
                  <a:srgbClr val="166534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新手入门推荐使用 Anchor，追求极致性能与灵活性的项目选择 Pinocchio。</a:t>
            </a:r>
            <a:endParaRPr lang="en-US"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7620000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💰 资金流动详细解析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4541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1016000" y="1714500"/>
            <a:ext cx="3302000" cy="3175000"/>
          </a:xfrm>
          <a:prstGeom prst="roundRect">
            <a:avLst>
              <a:gd name="adj" fmla="val 3200"/>
            </a:avLst>
          </a:prstGeom>
          <a:solidFill>
            <a:srgbClr val="FFFFFF">
              <a:alpha val="100000"/>
            </a:srgbClr>
          </a:solidFill>
          <a:ln w="25400" cap="flat" cmpd="sng">
            <a:solidFill>
              <a:srgbClr val="FFB6C1">
                <a:alpha val="100000"/>
              </a:srgbClr>
            </a:solidFill>
            <a:prstDash val="solid"/>
            <a:round/>
          </a:ln>
          <a:effectLst>
            <a:outerShdw blurRad="127000" dist="63500" dir="54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200" y="1917700"/>
            <a:ext cx="304800" cy="30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625600" y="1917700"/>
            <a:ext cx="254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Make 指令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219200" y="2349500"/>
            <a:ext cx="28956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3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创建者将代币A转入由程序控制的金库账户，锁定资金。</a:t>
            </a:r>
            <a:endParaRPr lang="en-US" sz="1100"/>
          </a:p>
        </p:txBody>
      </p:sp>
      <p:cxnSp>
        <p:nvCxnSpPr>
          <p:cNvPr id="10" name="Connector 10"/>
          <p:cNvCxnSpPr/>
          <p:nvPr/>
        </p:nvCxnSpPr>
        <p:spPr>
          <a:xfrm rot="-15077">
            <a:off x="1219214" y="2978150"/>
            <a:ext cx="2895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3F4F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9200" y="3187700"/>
            <a:ext cx="203200" cy="2032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524000" y="3187700"/>
            <a:ext cx="254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创建托管账户(PDA)</a:t>
            </a:r>
            <a:endParaRPr lang="en-US" sz="1100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9200" y="3594100"/>
            <a:ext cx="203200" cy="20320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524000" y="3594100"/>
            <a:ext cx="254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创建金库账户(ATA)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9200" y="4000500"/>
            <a:ext cx="203200" cy="20320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1524000" y="4000500"/>
            <a:ext cx="254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代币A转入金库锁定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4445000" y="1714500"/>
            <a:ext cx="3302000" cy="3175000"/>
          </a:xfrm>
          <a:prstGeom prst="roundRect">
            <a:avLst>
              <a:gd name="adj" fmla="val 3200"/>
            </a:avLst>
          </a:prstGeom>
          <a:solidFill>
            <a:srgbClr val="FFFFFF">
              <a:alpha val="100000"/>
            </a:srgbClr>
          </a:solidFill>
          <a:ln w="25400" cap="flat" cmpd="sng">
            <a:solidFill>
              <a:srgbClr val="FFB6C1">
                <a:alpha val="100000"/>
              </a:srgbClr>
            </a:solidFill>
            <a:prstDash val="solid"/>
            <a:round/>
          </a:ln>
          <a:effectLst>
            <a:outerShdw blurRad="127000" dist="63500" dir="54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8200" y="1917700"/>
            <a:ext cx="304800" cy="304800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5054600" y="1917700"/>
            <a:ext cx="254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Take 指令</a:t>
            </a:r>
            <a:endParaRPr lang="en-US" sz="1100"/>
          </a:p>
        </p:txBody>
      </p:sp>
      <p:sp>
        <p:nvSpPr>
          <p:cNvPr id="20" name="AutoShape 20"/>
          <p:cNvSpPr/>
          <p:nvPr/>
        </p:nvSpPr>
        <p:spPr>
          <a:xfrm>
            <a:off x="4648200" y="2349500"/>
            <a:ext cx="28956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3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接受者完成交易，双方互换代币，交易完成。</a:t>
            </a:r>
            <a:endParaRPr lang="en-US" sz="1100"/>
          </a:p>
        </p:txBody>
      </p:sp>
      <p:cxnSp>
        <p:nvCxnSpPr>
          <p:cNvPr id="21" name="Connector 21"/>
          <p:cNvCxnSpPr/>
          <p:nvPr/>
        </p:nvCxnSpPr>
        <p:spPr>
          <a:xfrm rot="-15077">
            <a:off x="4648214" y="2978150"/>
            <a:ext cx="2895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3F4F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200" y="3187700"/>
            <a:ext cx="203200" cy="203200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>
            <a:off x="4953000" y="3187700"/>
            <a:ext cx="254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金库代币A转给接受者</a:t>
            </a:r>
            <a:endParaRPr lang="en-US" sz="1100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200" y="3594100"/>
            <a:ext cx="203200" cy="203200"/>
          </a:xfrm>
          <a:prstGeom prst="rect">
            <a:avLst/>
          </a:prstGeom>
        </p:spPr>
      </p:pic>
      <p:sp>
        <p:nvSpPr>
          <p:cNvPr id="25" name="AutoShape 25"/>
          <p:cNvSpPr/>
          <p:nvPr/>
        </p:nvSpPr>
        <p:spPr>
          <a:xfrm>
            <a:off x="4953000" y="3594100"/>
            <a:ext cx="254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接受者代币B转给创建者</a:t>
            </a:r>
            <a:endParaRPr lang="en-US" sz="1100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200" y="4000500"/>
            <a:ext cx="203200" cy="203200"/>
          </a:xfrm>
          <a:prstGeom prst="rect">
            <a:avLst/>
          </a:prstGeom>
        </p:spPr>
      </p:pic>
      <p:sp>
        <p:nvSpPr>
          <p:cNvPr id="27" name="AutoShape 27"/>
          <p:cNvSpPr/>
          <p:nvPr/>
        </p:nvSpPr>
        <p:spPr>
          <a:xfrm>
            <a:off x="4953000" y="4000500"/>
            <a:ext cx="254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关闭临时账户返还租金</a:t>
            </a:r>
            <a:endParaRPr lang="en-US" sz="1100"/>
          </a:p>
        </p:txBody>
      </p:sp>
      <p:sp>
        <p:nvSpPr>
          <p:cNvPr id="28" name="AutoShape 28"/>
          <p:cNvSpPr/>
          <p:nvPr/>
        </p:nvSpPr>
        <p:spPr>
          <a:xfrm>
            <a:off x="7874000" y="1714500"/>
            <a:ext cx="3302000" cy="3175000"/>
          </a:xfrm>
          <a:prstGeom prst="roundRect">
            <a:avLst>
              <a:gd name="adj" fmla="val 3200"/>
            </a:avLst>
          </a:prstGeom>
          <a:solidFill>
            <a:srgbClr val="FFFFFF">
              <a:alpha val="100000"/>
            </a:srgbClr>
          </a:solidFill>
          <a:ln w="25400" cap="flat" cmpd="sng">
            <a:solidFill>
              <a:srgbClr val="FFB6C1">
                <a:alpha val="100000"/>
              </a:srgbClr>
            </a:solidFill>
            <a:prstDash val="solid"/>
            <a:round/>
          </a:ln>
          <a:effectLst>
            <a:outerShdw blurRad="127000" dist="63500" dir="54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7200" y="1917700"/>
            <a:ext cx="304800" cy="304800"/>
          </a:xfrm>
          <a:prstGeom prst="rect">
            <a:avLst/>
          </a:prstGeom>
        </p:spPr>
      </p:pic>
      <p:sp>
        <p:nvSpPr>
          <p:cNvPr id="30" name="AutoShape 30"/>
          <p:cNvSpPr/>
          <p:nvPr/>
        </p:nvSpPr>
        <p:spPr>
          <a:xfrm>
            <a:off x="8483600" y="1917700"/>
            <a:ext cx="254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Refund 指令</a:t>
            </a:r>
            <a:endParaRPr lang="en-US" sz="1100"/>
          </a:p>
        </p:txBody>
      </p:sp>
      <p:sp>
        <p:nvSpPr>
          <p:cNvPr id="31" name="AutoShape 31"/>
          <p:cNvSpPr/>
          <p:nvPr/>
        </p:nvSpPr>
        <p:spPr>
          <a:xfrm>
            <a:off x="8077200" y="2349500"/>
            <a:ext cx="28956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3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创建者取消交易，资金原路返回，交易终止。</a:t>
            </a:r>
            <a:endParaRPr lang="en-US" sz="1100"/>
          </a:p>
        </p:txBody>
      </p:sp>
      <p:cxnSp>
        <p:nvCxnSpPr>
          <p:cNvPr id="32" name="Connector 32"/>
          <p:cNvCxnSpPr/>
          <p:nvPr/>
        </p:nvCxnSpPr>
        <p:spPr>
          <a:xfrm rot="-15077">
            <a:off x="8077214" y="2978150"/>
            <a:ext cx="2895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3F4F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7200" y="3187700"/>
            <a:ext cx="203200" cy="203200"/>
          </a:xfrm>
          <a:prstGeom prst="rect">
            <a:avLst/>
          </a:prstGeom>
        </p:spPr>
      </p:pic>
      <p:sp>
        <p:nvSpPr>
          <p:cNvPr id="34" name="AutoShape 34"/>
          <p:cNvSpPr/>
          <p:nvPr/>
        </p:nvSpPr>
        <p:spPr>
          <a:xfrm>
            <a:off x="8382000" y="3187700"/>
            <a:ext cx="254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验证创建者身份</a:t>
            </a:r>
            <a:endParaRPr lang="en-US" sz="1100"/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7200" y="3594100"/>
            <a:ext cx="203200" cy="203200"/>
          </a:xfrm>
          <a:prstGeom prst="rect">
            <a:avLst/>
          </a:prstGeom>
        </p:spPr>
      </p:pic>
      <p:sp>
        <p:nvSpPr>
          <p:cNvPr id="36" name="AutoShape 36"/>
          <p:cNvSpPr/>
          <p:nvPr/>
        </p:nvSpPr>
        <p:spPr>
          <a:xfrm>
            <a:off x="8382000" y="3594100"/>
            <a:ext cx="254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代币A退回创建者</a:t>
            </a:r>
            <a:endParaRPr lang="en-US" sz="1100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7200" y="4000500"/>
            <a:ext cx="203200" cy="203200"/>
          </a:xfrm>
          <a:prstGeom prst="rect">
            <a:avLst/>
          </a:prstGeom>
        </p:spPr>
      </p:pic>
      <p:sp>
        <p:nvSpPr>
          <p:cNvPr id="38" name="AutoShape 38"/>
          <p:cNvSpPr/>
          <p:nvPr/>
        </p:nvSpPr>
        <p:spPr>
          <a:xfrm>
            <a:off x="8382000" y="4000500"/>
            <a:ext cx="254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关闭账户返还租金</a:t>
            </a:r>
            <a:endParaRPr lang="en-US" sz="1100"/>
          </a:p>
        </p:txBody>
      </p:sp>
      <p:cxnSp>
        <p:nvCxnSpPr>
          <p:cNvPr id="39" name="Connector 39"/>
          <p:cNvCxnSpPr/>
          <p:nvPr/>
        </p:nvCxnSpPr>
        <p:spPr>
          <a:xfrm rot="-4297">
            <a:off x="1016004" y="51371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4000" y="5461000"/>
            <a:ext cx="304800" cy="304800"/>
          </a:xfrm>
          <a:prstGeom prst="rect">
            <a:avLst/>
          </a:prstGeom>
        </p:spPr>
      </p:pic>
      <p:sp>
        <p:nvSpPr>
          <p:cNvPr id="41" name="AutoShape 41"/>
          <p:cNvSpPr/>
          <p:nvPr/>
        </p:nvSpPr>
        <p:spPr>
          <a:xfrm>
            <a:off x="1930400" y="5473700"/>
            <a:ext cx="279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PDA 签名机制</a:t>
            </a:r>
            <a:endParaRPr lang="en-US" sz="1100"/>
          </a:p>
        </p:txBody>
      </p:sp>
      <p:sp>
        <p:nvSpPr>
          <p:cNvPr id="42" name="AutoShape 42"/>
          <p:cNvSpPr/>
          <p:nvPr/>
        </p:nvSpPr>
        <p:spPr>
          <a:xfrm>
            <a:off x="1930400" y="5778500"/>
            <a:ext cx="2794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确保只有程序能操作资金</a:t>
            </a:r>
            <a:endParaRPr lang="en-US" sz="1100"/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0000" y="5461000"/>
            <a:ext cx="304800" cy="304800"/>
          </a:xfrm>
          <a:prstGeom prst="rect">
            <a:avLst/>
          </a:prstGeom>
        </p:spPr>
      </p:pic>
      <p:sp>
        <p:nvSpPr>
          <p:cNvPr id="44" name="AutoShape 44"/>
          <p:cNvSpPr/>
          <p:nvPr/>
        </p:nvSpPr>
        <p:spPr>
          <a:xfrm>
            <a:off x="5486400" y="5473700"/>
            <a:ext cx="279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原子性保证</a:t>
            </a:r>
            <a:endParaRPr lang="en-US" sz="1100"/>
          </a:p>
        </p:txBody>
      </p:sp>
      <p:sp>
        <p:nvSpPr>
          <p:cNvPr id="45" name="AutoShape 45"/>
          <p:cNvSpPr/>
          <p:nvPr/>
        </p:nvSpPr>
        <p:spPr>
          <a:xfrm>
            <a:off x="5486400" y="5778500"/>
            <a:ext cx="2794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交易要么全成，要么全败</a:t>
            </a:r>
            <a:endParaRPr lang="en-US" sz="1100"/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36000" y="5461000"/>
            <a:ext cx="304800" cy="304800"/>
          </a:xfrm>
          <a:prstGeom prst="rect">
            <a:avLst/>
          </a:prstGeom>
        </p:spPr>
      </p:pic>
      <p:sp>
        <p:nvSpPr>
          <p:cNvPr id="47" name="AutoShape 47"/>
          <p:cNvSpPr/>
          <p:nvPr/>
        </p:nvSpPr>
        <p:spPr>
          <a:xfrm>
            <a:off x="9042400" y="5473700"/>
            <a:ext cx="279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账户关闭机制</a:t>
            </a:r>
            <a:endParaRPr lang="en-US" sz="1100"/>
          </a:p>
        </p:txBody>
      </p:sp>
      <p:sp>
        <p:nvSpPr>
          <p:cNvPr id="48" name="AutoShape 48"/>
          <p:cNvSpPr/>
          <p:nvPr/>
        </p:nvSpPr>
        <p:spPr>
          <a:xfrm>
            <a:off x="9042400" y="5778500"/>
            <a:ext cx="2794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防止重复操作，回收资源</a:t>
            </a:r>
            <a:endParaRPr lang="en-US"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35560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508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4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👋 关于我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644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FB6C1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21874" r="21874"/>
          <a:stretch>
            <a:fillRect/>
          </a:stretch>
        </p:blipFill>
        <p:spPr>
          <a:xfrm>
            <a:off x="1016000" y="2032000"/>
            <a:ext cx="2794000" cy="2794000"/>
          </a:xfrm>
          <a:prstGeom prst="ellipse">
            <a:avLst/>
          </a:prstGeom>
          <a:noFill/>
          <a:ln w="381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6000" y="2159000"/>
            <a:ext cx="304800" cy="30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5334000" y="2184400"/>
            <a:ext cx="254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📚 简介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4000" y="2692400"/>
            <a:ext cx="203200" cy="2032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5689600" y="2667000"/>
            <a:ext cx="5080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dirty="0">
                <a:solidFill>
                  <a:srgbClr val="555555"/>
                </a:solidFill>
                <a:latin typeface="阿里巴巴普惠体"/>
                <a:sym typeface="阿里巴巴普惠体"/>
              </a:rPr>
              <a:t>X</a:t>
            </a:r>
            <a:r>
              <a:rPr lang="zh-CN" altLang="en-US" dirty="0">
                <a:solidFill>
                  <a:srgbClr val="555555"/>
                </a:solidFill>
                <a:latin typeface="阿里巴巴普惠体"/>
                <a:sym typeface="阿里巴巴普惠体"/>
              </a:rPr>
              <a:t>：</a:t>
            </a:r>
            <a:r>
              <a:rPr lang="en-US" altLang="zh-CN" dirty="0">
                <a:solidFill>
                  <a:srgbClr val="555555"/>
                </a:solidFill>
                <a:latin typeface="阿里巴巴普惠体"/>
                <a:sym typeface="阿里巴巴普惠体"/>
              </a:rPr>
              <a:t>@Likeben233</a:t>
            </a:r>
            <a:endParaRPr lang="en-US" sz="1100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4000" y="3136900"/>
            <a:ext cx="203200" cy="2032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5689600" y="3111500"/>
            <a:ext cx="5080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>
              <a:lnSpc>
                <a:spcPct val="125000"/>
              </a:lnSpc>
              <a:defRPr/>
            </a:pPr>
            <a:r>
              <a:rPr lang="en-US" dirty="0" err="1">
                <a:solidFill>
                  <a:srgbClr val="555555"/>
                </a:solidFill>
                <a:latin typeface="阿里巴巴普惠体"/>
                <a:sym typeface="阿里巴巴普惠体"/>
              </a:rPr>
              <a:t>个人网站</a:t>
            </a:r>
            <a:r>
              <a:rPr lang="zh-CN" altLang="en-US" dirty="0">
                <a:solidFill>
                  <a:srgbClr val="555555"/>
                </a:solidFill>
                <a:latin typeface="阿里巴巴普惠体"/>
                <a:sym typeface="阿里巴巴普惠体"/>
              </a:rPr>
              <a:t>：</a:t>
            </a:r>
            <a:r>
              <a:rPr lang="en-GB" altLang="zh-CN" dirty="0">
                <a:solidFill>
                  <a:srgbClr val="555555"/>
                </a:solidFill>
                <a:latin typeface="阿里巴巴普惠体"/>
                <a:sym typeface="阿里巴巴普惠体"/>
              </a:rPr>
              <a:t>https://</a:t>
            </a:r>
            <a:r>
              <a:rPr lang="en-GB" altLang="zh-CN" dirty="0" err="1">
                <a:solidFill>
                  <a:srgbClr val="555555"/>
                </a:solidFill>
                <a:latin typeface="阿里巴巴普惠体"/>
                <a:sym typeface="阿里巴巴普惠体"/>
              </a:rPr>
              <a:t>www.likeben.games</a:t>
            </a:r>
            <a:r>
              <a:rPr lang="en-GB" altLang="zh-CN" dirty="0">
                <a:solidFill>
                  <a:srgbClr val="555555"/>
                </a:solidFill>
                <a:latin typeface="阿里巴巴普惠体"/>
                <a:sym typeface="阿里巴巴普惠体"/>
              </a:rPr>
              <a:t>/</a:t>
            </a:r>
            <a:endParaRPr lang="en-US" sz="1100" dirty="0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4000" y="3581400"/>
            <a:ext cx="203200" cy="20320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5689600" y="3556000"/>
            <a:ext cx="5080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 err="1">
                <a:solidFill>
                  <a:srgbClr val="555555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全栈开发</a:t>
            </a:r>
            <a:endParaRPr lang="en-US" sz="1100" dirty="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26000" y="4127500"/>
            <a:ext cx="304800" cy="30480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5334000" y="4152900"/>
            <a:ext cx="254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 dirty="0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💻 </a:t>
            </a:r>
            <a:r>
              <a:rPr lang="en-US" sz="1800" b="1" i="0" u="none" strike="noStrike" dirty="0" err="1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技术栈</a:t>
            </a:r>
            <a:endParaRPr lang="en-US" sz="1100" dirty="0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4000" y="4660900"/>
            <a:ext cx="203200" cy="20320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5689600" y="4635500"/>
            <a:ext cx="5080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dirty="0">
                <a:solidFill>
                  <a:srgbClr val="555555"/>
                </a:solidFill>
                <a:latin typeface="阿里巴巴普惠体"/>
                <a:sym typeface="阿里巴巴普惠体"/>
              </a:rPr>
              <a:t>Vue / Spring</a:t>
            </a:r>
            <a:endParaRPr lang="en-US" sz="1100" dirty="0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4000" y="5105400"/>
            <a:ext cx="203200" cy="203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5689600" y="5080000"/>
            <a:ext cx="5080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555555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TypeScript / </a:t>
            </a:r>
            <a:r>
              <a:rPr lang="en-US" dirty="0">
                <a:solidFill>
                  <a:srgbClr val="555555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Java</a:t>
            </a:r>
            <a:endParaRPr lang="en-US" sz="1100" dirty="0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6000" y="5651500"/>
            <a:ext cx="304800" cy="3048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5334000" y="56769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🎯 今天分享：托管系统开发经验</a:t>
            </a:r>
            <a:endParaRPr lang="en-US" sz="1100"/>
          </a:p>
        </p:txBody>
      </p:sp>
      <p:pic>
        <p:nvPicPr>
          <p:cNvPr id="24" name="图片 23" descr="男人戴着头盔&#10;&#10;AI 生成的内容可能不正确。">
            <a:extLst>
              <a:ext uri="{FF2B5EF4-FFF2-40B4-BE49-F238E27FC236}">
                <a16:creationId xmlns:a16="http://schemas.microsoft.com/office/drawing/2014/main" id="{99B31570-2F0E-004F-8F81-C476417312D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79060" y="2108638"/>
            <a:ext cx="2679700" cy="267970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6000" y="6096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🔒 安全保障机制</a:t>
            </a:r>
            <a:endParaRPr lang="en-US" sz="1100"/>
          </a:p>
        </p:txBody>
      </p:sp>
      <p:cxnSp>
        <p:nvCxnSpPr>
          <p:cNvPr id="3" name="Connector 3"/>
          <p:cNvCxnSpPr/>
          <p:nvPr/>
        </p:nvCxnSpPr>
        <p:spPr>
          <a:xfrm rot="-4297">
            <a:off x="1016004" y="12128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" y="1524000"/>
            <a:ext cx="304800" cy="3048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473200" y="15240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PDA 权限控制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1473200" y="19050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金库由 escrow PDA 拥有，仅托管程序可签名，无法被外部账户控制。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000" y="2717800"/>
            <a:ext cx="304800" cy="30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473200" y="27178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has_one 约束验证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473200" y="30988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通过 Anchor 自动验证账户关系，防止传入错误的账户。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6000" y="3911600"/>
            <a:ext cx="304800" cy="3048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473200" y="39116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原子性保证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1473200" y="42926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Solana 原生特性，所有操作要么全部成功，要么全部失败。</a:t>
            </a:r>
            <a:endParaRPr lang="en-US" sz="1100"/>
          </a:p>
        </p:txBody>
      </p:sp>
      <p:cxnSp>
        <p:nvCxnSpPr>
          <p:cNvPr id="13" name="Connector 13"/>
          <p:cNvCxnSpPr/>
          <p:nvPr/>
        </p:nvCxnSpPr>
        <p:spPr>
          <a:xfrm rot="5386777">
            <a:off x="4445000" y="3168662"/>
            <a:ext cx="3302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02400" y="1524000"/>
            <a:ext cx="304800" cy="30480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6959600" y="15240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重复操作防护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6959600" y="19050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交易完成后关闭账户，防止重放攻击和重复操作。</a:t>
            </a:r>
            <a:endParaRPr lang="en-US" sz="1100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02400" y="2717800"/>
            <a:ext cx="304800" cy="30480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6959600" y="27178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租金豁免机制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6959600" y="30988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确保账户不会因租金不足而被关闭，保障交易持续性。</a:t>
            </a:r>
            <a:endParaRPr lang="en-US" sz="1100"/>
          </a:p>
        </p:txBody>
      </p:sp>
      <p:sp>
        <p:nvSpPr>
          <p:cNvPr id="20" name="AutoShape 20"/>
          <p:cNvSpPr/>
          <p:nvPr/>
        </p:nvSpPr>
        <p:spPr>
          <a:xfrm>
            <a:off x="1016000" y="5130800"/>
            <a:ext cx="10160000" cy="812800"/>
          </a:xfrm>
          <a:prstGeom prst="roundRect">
            <a:avLst>
              <a:gd name="adj" fmla="val 12500"/>
            </a:avLst>
          </a:prstGeom>
          <a:solidFill>
            <a:srgbClr val="F3F4F6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0000" y="5384800"/>
            <a:ext cx="304800" cy="3048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1778000" y="5384800"/>
            <a:ext cx="9144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374151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Blueshift 托管系统构建五层安全保障体系，确保用户资金的绝对安全。</a:t>
            </a:r>
            <a:endParaRPr lang="en-US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635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4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✅ 总结 + 资源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644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" y="2032000"/>
            <a:ext cx="304800" cy="3048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473200" y="20320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托管系统实现无需信任的代币交换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473200" y="2463800"/>
            <a:ext cx="48260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Make: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创建托管，存入 Token A</a:t>
            </a:r>
            <a:endParaRPr lang="en-US" sz="1100"/>
          </a:p>
          <a:p>
            <a:pPr indent="0" algn="l">
              <a:lnSpc>
                <a:spcPct val="125000"/>
              </a:lnSpc>
            </a:pPr>
            <a:r>
              <a:rPr lang="en-US" sz="1400" b="1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Take: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接受托管，交换 Token B</a:t>
            </a:r>
          </a:p>
          <a:p>
            <a:pPr indent="0" algn="l">
              <a:lnSpc>
                <a:spcPct val="125000"/>
              </a:lnSpc>
            </a:pPr>
            <a:r>
              <a:rPr lang="en-US" sz="1400" b="1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Refund: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取消托管，取回 Token 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000" y="3556000"/>
            <a:ext cx="304800" cy="3048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1473200" y="35560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核心技术：PDA + ATA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1473200" y="3987800"/>
            <a:ext cx="4826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PDA: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程序控制，无法被外部签名</a:t>
            </a:r>
            <a:endParaRPr lang="en-US" sz="1100"/>
          </a:p>
          <a:p>
            <a:pPr indent="0" algn="l">
              <a:lnSpc>
                <a:spcPct val="125000"/>
              </a:lnSpc>
            </a:pPr>
            <a:r>
              <a:rPr lang="en-US" sz="1400" b="1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ATA: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标准代币账户，自动计算地址</a:t>
            </a:r>
          </a:p>
        </p:txBody>
      </p:sp>
      <p:cxnSp>
        <p:nvCxnSpPr>
          <p:cNvPr id="12" name="Connector 12"/>
          <p:cNvCxnSpPr/>
          <p:nvPr/>
        </p:nvCxnSpPr>
        <p:spPr>
          <a:xfrm rot="5382811">
            <a:off x="4826000" y="3295666"/>
            <a:ext cx="254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4000" y="2032000"/>
            <a:ext cx="304800" cy="30480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7061200" y="20320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五大安全保障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61200" y="2514600"/>
            <a:ext cx="203200" cy="20320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7366000" y="2489200"/>
            <a:ext cx="4318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PDA 权限控制</a:t>
            </a:r>
            <a:endParaRPr lang="en-US" sz="1100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61200" y="2959100"/>
            <a:ext cx="203200" cy="20320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7366000" y="2933700"/>
            <a:ext cx="4318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has_one 约束验证</a:t>
            </a:r>
            <a:endParaRPr lang="en-US" sz="1100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61200" y="3403600"/>
            <a:ext cx="203200" cy="203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7366000" y="3378200"/>
            <a:ext cx="4318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原子性保证</a:t>
            </a:r>
            <a:endParaRPr lang="en-US" sz="1100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61200" y="3848100"/>
            <a:ext cx="203200" cy="2032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7366000" y="3822700"/>
            <a:ext cx="4318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重复操作防护</a:t>
            </a:r>
            <a:endParaRPr lang="en-US" sz="1100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61200" y="4292600"/>
            <a:ext cx="203200" cy="203200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7366000" y="4267200"/>
            <a:ext cx="4318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租金豁免机制</a:t>
            </a:r>
            <a:endParaRPr lang="en-US" sz="1100"/>
          </a:p>
        </p:txBody>
      </p:sp>
      <p:cxnSp>
        <p:nvCxnSpPr>
          <p:cNvPr id="25" name="Connector 25"/>
          <p:cNvCxnSpPr/>
          <p:nvPr/>
        </p:nvCxnSpPr>
        <p:spPr>
          <a:xfrm rot="-4297">
            <a:off x="1016004" y="4819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000" y="5080000"/>
            <a:ext cx="304800" cy="304800"/>
          </a:xfrm>
          <a:prstGeom prst="rect">
            <a:avLst/>
          </a:prstGeom>
        </p:spPr>
      </p:pic>
      <p:sp>
        <p:nvSpPr>
          <p:cNvPr id="27" name="AutoShape 27"/>
          <p:cNvSpPr/>
          <p:nvPr/>
        </p:nvSpPr>
        <p:spPr>
          <a:xfrm>
            <a:off x="1473200" y="50800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🔗 相关资源</a:t>
            </a:r>
            <a:endParaRPr lang="en-US" sz="1100"/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02979" y="5608583"/>
            <a:ext cx="203200" cy="203200"/>
          </a:xfrm>
          <a:prstGeom prst="rect">
            <a:avLst/>
          </a:prstGeom>
        </p:spPr>
      </p:pic>
      <p:sp>
        <p:nvSpPr>
          <p:cNvPr id="29" name="AutoShape 29"/>
          <p:cNvSpPr/>
          <p:nvPr/>
        </p:nvSpPr>
        <p:spPr>
          <a:xfrm>
            <a:off x="1765738" y="5562600"/>
            <a:ext cx="5295462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>
              <a:lnSpc>
                <a:spcPct val="125000"/>
              </a:lnSpc>
              <a:defRPr/>
            </a:pPr>
            <a:r>
              <a:rPr lang="en-US" sz="14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项目代码</a:t>
            </a:r>
            <a:r>
              <a:rPr lang="en-US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：https</a:t>
            </a:r>
            <a:r>
              <a:rPr lang="en-US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://</a:t>
            </a:r>
            <a:r>
              <a:rPr lang="en-US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github.com</a:t>
            </a:r>
            <a:r>
              <a:rPr lang="en-US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/</a:t>
            </a:r>
            <a:r>
              <a:rPr lang="en-US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Likeben</a:t>
            </a:r>
            <a:r>
              <a:rPr lang="en-US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-boy/</a:t>
            </a:r>
            <a:r>
              <a:rPr lang="en-US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blueshift_escrow_study</a:t>
            </a:r>
            <a:endParaRPr lang="en-US" sz="1100" dirty="0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02979" y="6108700"/>
            <a:ext cx="203200" cy="203200"/>
          </a:xfrm>
          <a:prstGeom prst="rect">
            <a:avLst/>
          </a:prstGeom>
        </p:spPr>
      </p:pic>
      <p:sp>
        <p:nvSpPr>
          <p:cNvPr id="31" name="AutoShape 31"/>
          <p:cNvSpPr/>
          <p:nvPr/>
        </p:nvSpPr>
        <p:spPr>
          <a:xfrm>
            <a:off x="1765738" y="6070600"/>
            <a:ext cx="5906815" cy="221112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>
              <a:lnSpc>
                <a:spcPct val="125000"/>
              </a:lnSpc>
              <a:defRPr/>
            </a:pPr>
            <a:r>
              <a:rPr lang="en-US" sz="1400" b="0" i="0" u="none" strike="noStrike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官方文档</a:t>
            </a:r>
            <a:r>
              <a:rPr lang="en-US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：https</a:t>
            </a:r>
            <a:r>
              <a:rPr lang="en-US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://</a:t>
            </a:r>
            <a:r>
              <a:rPr lang="en-US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learn.blueshift.gg</a:t>
            </a:r>
            <a:r>
              <a:rPr lang="en-US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/</a:t>
            </a:r>
            <a:r>
              <a:rPr lang="en-US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zh</a:t>
            </a:r>
            <a:r>
              <a:rPr lang="en-US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-CN/challenges/</a:t>
            </a:r>
            <a:r>
              <a:rPr lang="en-US" dirty="0" err="1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pinocchio</a:t>
            </a:r>
            <a:r>
              <a:rPr lang="en-US" dirty="0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-escrow/make</a:t>
            </a:r>
            <a:endParaRPr lang="en-US" sz="11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8000" y="6190112"/>
            <a:ext cx="1524000" cy="6678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889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40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🤔 为什么需要托管系统？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644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1016000" y="1723965"/>
            <a:ext cx="10160000" cy="127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33333"/>
              </a:lnSpc>
              <a:defRPr/>
            </a:pPr>
            <a:r>
              <a:rPr lang="en-US" sz="1600" b="0" i="0" u="none" strike="noStrike">
                <a:solidFill>
                  <a:srgbClr val="4B556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在现实生活中，如果 Alice 想卖 SOL，而 Bob 想买 SOL，他们之间会存在信任问题。传统的解决方案往往伴随高昂费用、中心化风险和地域限制。而去中心化托管系统则提供了全新方案：无需信任、原子性交易、24/7 全球可用。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15388"/>
          <a:stretch>
            <a:fillRect/>
          </a:stretch>
        </p:blipFill>
        <p:spPr>
          <a:xfrm>
            <a:off x="1651000" y="2583010"/>
            <a:ext cx="8890000" cy="4231082"/>
          </a:xfrm>
          <a:prstGeom prst="roundRect">
            <a:avLst>
              <a:gd name="adj" fmla="val 3601"/>
            </a:avLst>
          </a:prstGeom>
          <a:noFill/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blurRad="254000" dist="63500" dir="2700000" algn="tl" rotWithShape="0">
              <a:srgbClr val="000000">
                <a:alpha val="8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762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40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📦 托管系统核心概念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5811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1016000" y="1968500"/>
            <a:ext cx="5080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💡 什么是托管 (Escrow)？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1016000" y="2476500"/>
            <a:ext cx="508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托管 = 可信的第三方协议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016000" y="2857500"/>
            <a:ext cx="5080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"我先把东西给你，你确认后再给我想要的"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" y="3365500"/>
            <a:ext cx="254000" cy="2540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1397000" y="33655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不需要中介</a:t>
            </a:r>
            <a:endParaRPr lang="en-US" sz="110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" y="3873500"/>
            <a:ext cx="254000" cy="2540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397000" y="38735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智能合约自动执行</a:t>
            </a:r>
            <a:endParaRPr lang="en-US" sz="1100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" y="4381500"/>
            <a:ext cx="254000" cy="25400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397000" y="43815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资金始终在你的控制下</a:t>
            </a:r>
            <a:endParaRPr lang="en-US" sz="1100"/>
          </a:p>
        </p:txBody>
      </p:sp>
      <p:cxnSp>
        <p:nvCxnSpPr>
          <p:cNvPr id="15" name="Connector 15"/>
          <p:cNvCxnSpPr/>
          <p:nvPr/>
        </p:nvCxnSpPr>
        <p:spPr>
          <a:xfrm rot="5384373">
            <a:off x="4699000" y="3359164"/>
            <a:ext cx="2794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AutoShape 16"/>
          <p:cNvSpPr/>
          <p:nvPr/>
        </p:nvSpPr>
        <p:spPr>
          <a:xfrm>
            <a:off x="6604000" y="1968500"/>
            <a:ext cx="5080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🎯 Blueshift 托管系统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6604000" y="2476500"/>
            <a:ext cx="508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三大核心操作：</a:t>
            </a:r>
            <a:endParaRPr lang="en-US" sz="1100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4000" y="2984500"/>
            <a:ext cx="254000" cy="254000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6985000" y="29845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Make (创建):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存入Token A，等待交换</a:t>
            </a:r>
            <a:endParaRPr lang="en-US" sz="110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4000" y="3492500"/>
            <a:ext cx="254000" cy="254000"/>
          </a:xfrm>
          <a:prstGeom prst="rect">
            <a:avLst/>
          </a:prstGeom>
        </p:spPr>
      </p:pic>
      <p:sp>
        <p:nvSpPr>
          <p:cNvPr id="21" name="AutoShape 21"/>
          <p:cNvSpPr/>
          <p:nvPr/>
        </p:nvSpPr>
        <p:spPr>
          <a:xfrm>
            <a:off x="6985000" y="34925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Take (接受):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支付Token B，获得Token A</a:t>
            </a:r>
            <a:endParaRPr lang="en-US" sz="110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4000" y="4000500"/>
            <a:ext cx="254000" cy="254000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>
            <a:off x="6985000" y="40005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Refund (退款):</a:t>
            </a: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取消交易，取回Token A</a:t>
            </a:r>
            <a:endParaRPr lang="en-US" sz="1100"/>
          </a:p>
        </p:txBody>
      </p:sp>
      <p:sp>
        <p:nvSpPr>
          <p:cNvPr id="24" name="AutoShape 24"/>
          <p:cNvSpPr/>
          <p:nvPr/>
        </p:nvSpPr>
        <p:spPr>
          <a:xfrm>
            <a:off x="1016000" y="5207000"/>
            <a:ext cx="10160000" cy="508000"/>
          </a:xfrm>
          <a:prstGeom prst="roundRect">
            <a:avLst>
              <a:gd name="adj" fmla="val 20000"/>
            </a:avLst>
          </a:prstGeom>
          <a:solidFill>
            <a:srgbClr val="98FF98">
              <a:alpha val="3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70000" y="5334000"/>
            <a:ext cx="254000" cy="254000"/>
          </a:xfrm>
          <a:prstGeom prst="rect">
            <a:avLst/>
          </a:prstGeom>
        </p:spPr>
      </p:pic>
      <p:sp>
        <p:nvSpPr>
          <p:cNvPr id="26" name="AutoShape 26"/>
          <p:cNvSpPr/>
          <p:nvPr/>
        </p:nvSpPr>
        <p:spPr>
          <a:xfrm>
            <a:off x="1651000" y="5334000"/>
            <a:ext cx="889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核心价值：无需信任 + 原子性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762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🔑 核心技术概念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517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58" r="58"/>
          <a:stretch>
            <a:fillRect/>
          </a:stretch>
        </p:blipFill>
        <p:spPr>
          <a:xfrm>
            <a:off x="1016000" y="1778000"/>
            <a:ext cx="4826000" cy="2717800"/>
          </a:xfrm>
          <a:prstGeom prst="roundRect">
            <a:avLst>
              <a:gd name="adj" fmla="val 5607"/>
            </a:avLst>
          </a:prstGeom>
          <a:noFill/>
          <a:ln w="254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</p:pic>
      <p:sp>
        <p:nvSpPr>
          <p:cNvPr id="7" name="AutoShape 7"/>
          <p:cNvSpPr/>
          <p:nvPr/>
        </p:nvSpPr>
        <p:spPr>
          <a:xfrm>
            <a:off x="6096000" y="1778000"/>
            <a:ext cx="5334000" cy="1905000"/>
          </a:xfrm>
          <a:prstGeom prst="roundRect">
            <a:avLst>
              <a:gd name="adj" fmla="val 5333"/>
            </a:avLst>
          </a:prstGeom>
          <a:solidFill>
            <a:srgbClr val="FFF0F5">
              <a:alpha val="8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9200" y="1930400"/>
            <a:ext cx="304800" cy="3048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6705600" y="19304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PDA (程序派生地址)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6299200" y="23368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由程序 ID 和种子派生，无私钥，仅程序可控，确保资金安全。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6299200" y="2971800"/>
            <a:ext cx="4826000" cy="406400"/>
          </a:xfrm>
          <a:prstGeom prst="roundRect">
            <a:avLst>
              <a:gd name="adj" fmla="val 12500"/>
            </a:avLst>
          </a:prstGeom>
          <a:solidFill>
            <a:srgbClr val="F3F4F6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374151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escrow = PDA([maker, seed])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6096000" y="3873500"/>
            <a:ext cx="5334000" cy="1905000"/>
          </a:xfrm>
          <a:prstGeom prst="roundRect">
            <a:avLst>
              <a:gd name="adj" fmla="val 5333"/>
            </a:avLst>
          </a:prstGeom>
          <a:solidFill>
            <a:srgbClr val="F0FFF0">
              <a:alpha val="8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9200" y="4025900"/>
            <a:ext cx="304800" cy="30480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6705600" y="40259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ATA (关联代币账户)</a:t>
            </a:r>
            <a:endParaRPr lang="en-US" sz="1100"/>
          </a:p>
        </p:txBody>
      </p:sp>
      <p:sp>
        <p:nvSpPr>
          <p:cNvPr id="15" name="AutoShape 15"/>
          <p:cNvSpPr/>
          <p:nvPr/>
        </p:nvSpPr>
        <p:spPr>
          <a:xfrm>
            <a:off x="6299200" y="44323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Solana 标准代币存储账户，地址自动计算，一一对应。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6299200" y="5067300"/>
            <a:ext cx="4826000" cy="406400"/>
          </a:xfrm>
          <a:prstGeom prst="roundRect">
            <a:avLst>
              <a:gd name="adj" fmla="val 12500"/>
            </a:avLst>
          </a:prstGeom>
          <a:solidFill>
            <a:srgbClr val="F3F4F6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374151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vault = ATA(authority: escrow, mint: token_a)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1016000" y="5969000"/>
            <a:ext cx="10160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💡 关键：PDA + ATA = 安全的资金管理</a:t>
            </a:r>
            <a:endParaRPr lang="en-US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7620000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🔒 五大安全保障机制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517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" y="1905000"/>
            <a:ext cx="406400" cy="4064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625600" y="19558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PDA 权限控制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625600" y="2336800"/>
            <a:ext cx="4826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使用无密钥的 PDA 作为金库唯一授权方，确保资金仅由智能合约控制。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000" y="3276600"/>
            <a:ext cx="406400" cy="4064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1625600" y="33274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has_one 约束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1625600" y="3708400"/>
            <a:ext cx="4826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利用 Anchor 框架自动验证账户关系，防止传入错误或无效的账户。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000" y="4648200"/>
            <a:ext cx="406400" cy="4064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625600" y="46990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原子性保证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1625600" y="5080000"/>
            <a:ext cx="4826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依赖 Solana 事务模型，确保交易要么全部成功，要么全部回滚。</a:t>
            </a:r>
            <a:endParaRPr lang="en-US" sz="1100"/>
          </a:p>
        </p:txBody>
      </p:sp>
      <p:cxnSp>
        <p:nvCxnSpPr>
          <p:cNvPr id="15" name="Connector 15"/>
          <p:cNvCxnSpPr/>
          <p:nvPr/>
        </p:nvCxnSpPr>
        <p:spPr>
          <a:xfrm rot="5388145">
            <a:off x="4762500" y="3740161"/>
            <a:ext cx="3683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2000" y="1905000"/>
            <a:ext cx="406400" cy="406400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7721600" y="1955800"/>
            <a:ext cx="4064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重复操作防护</a:t>
            </a:r>
            <a:endParaRPr lang="en-US" sz="1100"/>
          </a:p>
        </p:txBody>
      </p:sp>
      <p:sp>
        <p:nvSpPr>
          <p:cNvPr id="18" name="AutoShape 18"/>
          <p:cNvSpPr/>
          <p:nvPr/>
        </p:nvSpPr>
        <p:spPr>
          <a:xfrm>
            <a:off x="7721600" y="2336800"/>
            <a:ext cx="4064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交易完成或取消后关闭相关账户，从根本上杜绝重复操作和重放攻击。</a:t>
            </a:r>
            <a:endParaRPr lang="en-US" sz="1100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000" y="3276600"/>
            <a:ext cx="406400" cy="4064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7721600" y="3327400"/>
            <a:ext cx="4064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租金豁免</a:t>
            </a:r>
            <a:endParaRPr lang="en-US" sz="1100"/>
          </a:p>
        </p:txBody>
      </p:sp>
      <p:sp>
        <p:nvSpPr>
          <p:cNvPr id="21" name="AutoShape 21"/>
          <p:cNvSpPr/>
          <p:nvPr/>
        </p:nvSpPr>
        <p:spPr>
          <a:xfrm>
            <a:off x="7721600" y="3708400"/>
            <a:ext cx="4064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账户创建时存入足够保证金，确保账户永久有效，避免因租金不足被删除。</a:t>
            </a:r>
            <a:endParaRPr lang="en-US" sz="1100"/>
          </a:p>
        </p:txBody>
      </p:sp>
      <p:sp>
        <p:nvSpPr>
          <p:cNvPr id="22" name="AutoShape 22"/>
          <p:cNvSpPr/>
          <p:nvPr/>
        </p:nvSpPr>
        <p:spPr>
          <a:xfrm>
            <a:off x="7112000" y="4648200"/>
            <a:ext cx="4064000" cy="762000"/>
          </a:xfrm>
          <a:prstGeom prst="roundRect">
            <a:avLst>
              <a:gd name="adj" fmla="val 13333"/>
            </a:avLst>
          </a:prstGeom>
          <a:solidFill>
            <a:srgbClr val="FFB6C1">
              <a:alpha val="2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5200" y="4902200"/>
            <a:ext cx="254000" cy="254000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7721600" y="4876800"/>
            <a:ext cx="330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全方位守护您的资产安全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762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4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🏗️ 系统架构概览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644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17876" b="4385"/>
          <a:stretch>
            <a:fillRect/>
          </a:stretch>
        </p:blipFill>
        <p:spPr>
          <a:xfrm>
            <a:off x="1524008" y="1875451"/>
            <a:ext cx="9652000" cy="4220549"/>
          </a:xfrm>
          <a:prstGeom prst="roundRect">
            <a:avLst>
              <a:gd name="adj" fmla="val 2407"/>
            </a:avLst>
          </a:prstGeom>
          <a:noFill/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50A11-64F4-1A38-7271-18FA4C280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5357FC-FB28-AC1B-E3A1-67F2F8BA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97EF0967-B73B-A664-BA11-6653311688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712E211-2FF4-CEFF-A352-DACFAF3AACE5}"/>
              </a:ext>
            </a:extLst>
          </p:cNvPr>
          <p:cNvSpPr/>
          <p:nvPr/>
        </p:nvSpPr>
        <p:spPr>
          <a:xfrm>
            <a:off x="1016000" y="762000"/>
            <a:ext cx="762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48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🏗️ 系统架构概览</a:t>
            </a:r>
            <a:endParaRPr lang="en-US" sz="1100"/>
          </a:p>
        </p:txBody>
      </p:sp>
      <p:cxnSp>
        <p:nvCxnSpPr>
          <p:cNvPr id="5" name="Connector 5">
            <a:extLst>
              <a:ext uri="{FF2B5EF4-FFF2-40B4-BE49-F238E27FC236}">
                <a16:creationId xmlns:a16="http://schemas.microsoft.com/office/drawing/2014/main" id="{EA058750-C358-4F34-782D-1284F653F16F}"/>
              </a:ext>
            </a:extLst>
          </p:cNvPr>
          <p:cNvCxnSpPr/>
          <p:nvPr/>
        </p:nvCxnSpPr>
        <p:spPr>
          <a:xfrm rot="-4297">
            <a:off x="1016004" y="1644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AutoShape 7">
            <a:extLst>
              <a:ext uri="{FF2B5EF4-FFF2-40B4-BE49-F238E27FC236}">
                <a16:creationId xmlns:a16="http://schemas.microsoft.com/office/drawing/2014/main" id="{A990C637-5512-78D3-43F2-B75332633BC3}"/>
              </a:ext>
            </a:extLst>
          </p:cNvPr>
          <p:cNvSpPr/>
          <p:nvPr/>
        </p:nvSpPr>
        <p:spPr>
          <a:xfrm>
            <a:off x="1291020" y="3033986"/>
            <a:ext cx="4572000" cy="889000"/>
          </a:xfrm>
          <a:prstGeom prst="roundRect">
            <a:avLst>
              <a:gd name="adj" fmla="val 11428"/>
            </a:avLst>
          </a:prstGeom>
          <a:solidFill>
            <a:srgbClr val="FFB6C1">
              <a:alpha val="2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E6C024-7116-8FE9-39B0-BB537D410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1520" y="3224486"/>
            <a:ext cx="304800" cy="304800"/>
          </a:xfrm>
          <a:prstGeom prst="rect">
            <a:avLst/>
          </a:prstGeom>
        </p:spPr>
      </p:pic>
      <p:sp>
        <p:nvSpPr>
          <p:cNvPr id="9" name="AutoShape 9">
            <a:extLst>
              <a:ext uri="{FF2B5EF4-FFF2-40B4-BE49-F238E27FC236}">
                <a16:creationId xmlns:a16="http://schemas.microsoft.com/office/drawing/2014/main" id="{8BD52C96-8155-7B1F-6766-47B49EA6FC19}"/>
              </a:ext>
            </a:extLst>
          </p:cNvPr>
          <p:cNvSpPr/>
          <p:nvPr/>
        </p:nvSpPr>
        <p:spPr>
          <a:xfrm>
            <a:off x="1926020" y="3237186"/>
            <a:ext cx="3556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创建者 (Maker)</a:t>
            </a:r>
            <a:endParaRPr lang="en-US" sz="1100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5F688C54-DAC1-798F-DE6D-EAE652DB5679}"/>
              </a:ext>
            </a:extLst>
          </p:cNvPr>
          <p:cNvSpPr/>
          <p:nvPr/>
        </p:nvSpPr>
        <p:spPr>
          <a:xfrm>
            <a:off x="1926020" y="3541986"/>
            <a:ext cx="355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发起交易，存入 Token A。</a:t>
            </a:r>
            <a:endParaRPr lang="en-US" sz="1100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B77CA3ED-D0BB-5DE6-44B8-D24E6C04A90B}"/>
              </a:ext>
            </a:extLst>
          </p:cNvPr>
          <p:cNvSpPr/>
          <p:nvPr/>
        </p:nvSpPr>
        <p:spPr>
          <a:xfrm>
            <a:off x="6371020" y="3033986"/>
            <a:ext cx="4572000" cy="889000"/>
          </a:xfrm>
          <a:prstGeom prst="roundRect">
            <a:avLst>
              <a:gd name="adj" fmla="val 1949"/>
            </a:avLst>
          </a:prstGeom>
          <a:solidFill>
            <a:srgbClr val="98FF98">
              <a:alpha val="2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28DDCCCF-F923-4EFD-4E24-40FF527B7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520" y="3224486"/>
            <a:ext cx="304800" cy="304800"/>
          </a:xfrm>
          <a:prstGeom prst="rect">
            <a:avLst/>
          </a:prstGeom>
        </p:spPr>
      </p:pic>
      <p:sp>
        <p:nvSpPr>
          <p:cNvPr id="13" name="AutoShape 13">
            <a:extLst>
              <a:ext uri="{FF2B5EF4-FFF2-40B4-BE49-F238E27FC236}">
                <a16:creationId xmlns:a16="http://schemas.microsoft.com/office/drawing/2014/main" id="{0F961188-9BDE-18F6-469C-805052C00983}"/>
              </a:ext>
            </a:extLst>
          </p:cNvPr>
          <p:cNvSpPr/>
          <p:nvPr/>
        </p:nvSpPr>
        <p:spPr>
          <a:xfrm>
            <a:off x="7006020" y="3237186"/>
            <a:ext cx="3556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接受者 (Taker)</a:t>
            </a:r>
            <a:endParaRPr lang="en-US" sz="1100"/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904356FB-9E87-3A60-62E8-6570C9FDB393}"/>
              </a:ext>
            </a:extLst>
          </p:cNvPr>
          <p:cNvSpPr/>
          <p:nvPr/>
        </p:nvSpPr>
        <p:spPr>
          <a:xfrm>
            <a:off x="7006020" y="3541986"/>
            <a:ext cx="355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接受交易，支付 Token B。</a:t>
            </a:r>
            <a:endParaRPr lang="en-US" sz="1100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4522BF65-B673-0A92-B58F-09CB347E3484}"/>
              </a:ext>
            </a:extLst>
          </p:cNvPr>
          <p:cNvSpPr/>
          <p:nvPr/>
        </p:nvSpPr>
        <p:spPr>
          <a:xfrm>
            <a:off x="1291020" y="4113486"/>
            <a:ext cx="4572000" cy="889000"/>
          </a:xfrm>
          <a:prstGeom prst="roundRect">
            <a:avLst>
              <a:gd name="adj" fmla="val 11428"/>
            </a:avLst>
          </a:prstGeom>
          <a:solidFill>
            <a:srgbClr val="FFB6C1">
              <a:alpha val="20000"/>
            </a:srgbClr>
          </a:solidFill>
          <a:ln w="127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E06662C5-AD8B-C5FD-3ACA-241887CCF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81520" y="4303986"/>
            <a:ext cx="304800" cy="304800"/>
          </a:xfrm>
          <a:prstGeom prst="rect">
            <a:avLst/>
          </a:prstGeom>
        </p:spPr>
      </p:pic>
      <p:sp>
        <p:nvSpPr>
          <p:cNvPr id="17" name="AutoShape 17">
            <a:extLst>
              <a:ext uri="{FF2B5EF4-FFF2-40B4-BE49-F238E27FC236}">
                <a16:creationId xmlns:a16="http://schemas.microsoft.com/office/drawing/2014/main" id="{0C12CD0F-FDCF-AAE2-7C46-19D23919167D}"/>
              </a:ext>
            </a:extLst>
          </p:cNvPr>
          <p:cNvSpPr/>
          <p:nvPr/>
        </p:nvSpPr>
        <p:spPr>
          <a:xfrm>
            <a:off x="1926020" y="4316686"/>
            <a:ext cx="3556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托管账户 (Escrow)</a:t>
            </a:r>
            <a:endParaRPr lang="en-US" sz="1100"/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E940F0D9-9C8D-879C-C040-1247BEDFB61D}"/>
              </a:ext>
            </a:extLst>
          </p:cNvPr>
          <p:cNvSpPr/>
          <p:nvPr/>
        </p:nvSpPr>
        <p:spPr>
          <a:xfrm>
            <a:off x="1926020" y="4621486"/>
            <a:ext cx="355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PDA账户，存储交易信息。</a:t>
            </a:r>
            <a:endParaRPr lang="en-US" sz="1100"/>
          </a:p>
        </p:txBody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3BE7F3FB-9CA8-D4D2-7BF9-2999E726D9F7}"/>
              </a:ext>
            </a:extLst>
          </p:cNvPr>
          <p:cNvSpPr/>
          <p:nvPr/>
        </p:nvSpPr>
        <p:spPr>
          <a:xfrm>
            <a:off x="6371020" y="4113486"/>
            <a:ext cx="4572000" cy="889000"/>
          </a:xfrm>
          <a:prstGeom prst="roundRect">
            <a:avLst>
              <a:gd name="adj" fmla="val 11428"/>
            </a:avLst>
          </a:prstGeom>
          <a:solidFill>
            <a:srgbClr val="98FF98">
              <a:alpha val="20000"/>
            </a:srgbClr>
          </a:solidFill>
          <a:ln w="12700" cap="flat" cmpd="sng">
            <a:solidFill>
              <a:srgbClr val="98FF98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91029B64-3365-C9B3-5387-8CC7C6CA74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1520" y="4303986"/>
            <a:ext cx="304800" cy="304800"/>
          </a:xfrm>
          <a:prstGeom prst="rect">
            <a:avLst/>
          </a:prstGeom>
        </p:spPr>
      </p:pic>
      <p:sp>
        <p:nvSpPr>
          <p:cNvPr id="21" name="AutoShape 21">
            <a:extLst>
              <a:ext uri="{FF2B5EF4-FFF2-40B4-BE49-F238E27FC236}">
                <a16:creationId xmlns:a16="http://schemas.microsoft.com/office/drawing/2014/main" id="{A4C4558D-8994-4DE7-20C3-938EA54722C2}"/>
              </a:ext>
            </a:extLst>
          </p:cNvPr>
          <p:cNvSpPr/>
          <p:nvPr/>
        </p:nvSpPr>
        <p:spPr>
          <a:xfrm>
            <a:off x="7006020" y="4316686"/>
            <a:ext cx="3556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金库账户 (Vault)</a:t>
            </a:r>
            <a:endParaRPr lang="en-US" sz="1100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7CC83273-B5AF-3725-6240-7D41D14309D7}"/>
              </a:ext>
            </a:extLst>
          </p:cNvPr>
          <p:cNvSpPr/>
          <p:nvPr/>
        </p:nvSpPr>
        <p:spPr>
          <a:xfrm>
            <a:off x="7006020" y="4621486"/>
            <a:ext cx="355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ATA账户，安全保管 Token A。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73619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16000" y="762000"/>
            <a:ext cx="762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40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🎬 三大核心操作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297">
            <a:off x="1016004" y="15811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21233" b="27777"/>
          <a:stretch>
            <a:fillRect/>
          </a:stretch>
        </p:blipFill>
        <p:spPr>
          <a:xfrm>
            <a:off x="2540000" y="1740679"/>
            <a:ext cx="6858000" cy="1966941"/>
          </a:xfrm>
          <a:prstGeom prst="roundRect">
            <a:avLst>
              <a:gd name="adj" fmla="val 3670"/>
            </a:avLst>
          </a:prstGeom>
          <a:noFill/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</p:spPr>
      </p:pic>
      <p:sp>
        <p:nvSpPr>
          <p:cNvPr id="7" name="AutoShape 7"/>
          <p:cNvSpPr/>
          <p:nvPr/>
        </p:nvSpPr>
        <p:spPr>
          <a:xfrm>
            <a:off x="1016000" y="4000500"/>
            <a:ext cx="3048000" cy="1905000"/>
          </a:xfrm>
          <a:prstGeom prst="roundRect">
            <a:avLst>
              <a:gd name="adj" fmla="val 5333"/>
            </a:avLst>
          </a:prstGeom>
          <a:solidFill>
            <a:srgbClr val="FFB6C1">
              <a:alpha val="20000"/>
            </a:srgbClr>
          </a:solidFill>
          <a:ln w="25400" cap="flat" cmpd="sng">
            <a:solidFill>
              <a:srgbClr val="FFB6C1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9200" y="4203700"/>
            <a:ext cx="304800" cy="3048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651000" y="42037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Make (创建)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1219200" y="4635500"/>
            <a:ext cx="26416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创建者存入Token A到金库，等待接受者。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4572000" y="4000500"/>
            <a:ext cx="3048000" cy="1905000"/>
          </a:xfrm>
          <a:prstGeom prst="roundRect">
            <a:avLst>
              <a:gd name="adj" fmla="val 5333"/>
            </a:avLst>
          </a:prstGeom>
          <a:solidFill>
            <a:srgbClr val="98FF98">
              <a:alpha val="20000"/>
            </a:srgbClr>
          </a:solidFill>
          <a:ln w="25400" cap="flat" cmpd="sng">
            <a:solidFill>
              <a:srgbClr val="86EFAC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5200" y="4203700"/>
            <a:ext cx="304800" cy="3048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5207000" y="42037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Take (接受)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4775200" y="4635500"/>
            <a:ext cx="26416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接受者支付Token B，合约自动完成交换。</a:t>
            </a:r>
            <a:endParaRPr lang="en-US" sz="1100"/>
          </a:p>
        </p:txBody>
      </p:sp>
      <p:sp>
        <p:nvSpPr>
          <p:cNvPr id="15" name="AutoShape 15"/>
          <p:cNvSpPr/>
          <p:nvPr/>
        </p:nvSpPr>
        <p:spPr>
          <a:xfrm>
            <a:off x="8128000" y="4000500"/>
            <a:ext cx="3048000" cy="1905000"/>
          </a:xfrm>
          <a:prstGeom prst="roundRect">
            <a:avLst>
              <a:gd name="adj" fmla="val 5333"/>
            </a:avLst>
          </a:prstGeom>
          <a:solidFill>
            <a:srgbClr val="93C5FD">
              <a:alpha val="20000"/>
            </a:srgbClr>
          </a:solidFill>
          <a:ln w="25400" cap="flat" cmpd="sng">
            <a:solidFill>
              <a:srgbClr val="93C5FD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00" y="4203700"/>
            <a:ext cx="304800" cy="304800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8763000" y="42037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333333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Refund (退款)</a:t>
            </a:r>
            <a:endParaRPr lang="en-US" sz="1100"/>
          </a:p>
        </p:txBody>
      </p:sp>
      <p:sp>
        <p:nvSpPr>
          <p:cNvPr id="18" name="AutoShape 18"/>
          <p:cNvSpPr/>
          <p:nvPr/>
        </p:nvSpPr>
        <p:spPr>
          <a:xfrm>
            <a:off x="8331200" y="4635500"/>
            <a:ext cx="26416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6B728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超时无人接受，创建者可取回Token A。</a:t>
            </a:r>
            <a:endParaRPr lang="en-US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2091</Words>
  <Application>Microsoft Macintosh PowerPoint</Application>
  <PresentationFormat>宽屏</PresentationFormat>
  <Paragraphs>354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阿里巴巴普惠体</vt:lpstr>
      <vt:lpstr>Noto Sans SC</vt:lpstr>
      <vt:lpstr>Arial</vt:lpstr>
      <vt:lpstr>Roboto Mono</vt:lpstr>
      <vt:lpstr>Office 主题​​</vt:lpstr>
      <vt:lpstr>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f10513</cp:lastModifiedBy>
  <cp:revision>2</cp:revision>
  <dcterms:modified xsi:type="dcterms:W3CDTF">2026-01-28T13:09:31Z</dcterms:modified>
</cp:coreProperties>
</file>